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2"/>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314" r:id="rId17"/>
    <p:sldId id="315" r:id="rId18"/>
    <p:sldId id="316" r:id="rId19"/>
    <p:sldId id="317" r:id="rId20"/>
    <p:sldId id="319" r:id="rId21"/>
    <p:sldId id="318"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78"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79"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80"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81"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CB0AFC97-8A93-4E2B-88DB-DB3A13B9BED2}" type="slidenum">
              <a:rPr lang="en-US"/>
              <a:t>‹#›</a:t>
            </a:fld>
            <a:endParaRPr/>
          </a:p>
        </p:txBody>
      </p:sp>
    </p:spTree>
    <p:extLst>
      <p:ext uri="{BB962C8B-B14F-4D97-AF65-F5344CB8AC3E}">
        <p14:creationId xmlns:p14="http://schemas.microsoft.com/office/powerpoint/2010/main" val="330543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p:cNvSpPr>
          <p:nvPr>
            <p:ph type="body"/>
          </p:nvPr>
        </p:nvSpPr>
        <p:spPr>
          <a:xfrm>
            <a:off x="699840" y="4409640"/>
            <a:ext cx="5597280" cy="4177080"/>
          </a:xfrm>
          <a:prstGeom prst="rect">
            <a:avLst/>
          </a:prstGeom>
        </p:spPr>
        <p:txBody>
          <a:bodyPr lIns="92880" tIns="46440" rIns="92880" bIns="46440"/>
          <a:lstStyle/>
          <a:p>
            <a:endParaRPr/>
          </a:p>
        </p:txBody>
      </p:sp>
      <p:sp>
        <p:nvSpPr>
          <p:cNvPr id="320" name="CustomShape 2"/>
          <p:cNvSpPr/>
          <p:nvPr/>
        </p:nvSpPr>
        <p:spPr>
          <a:xfrm>
            <a:off x="3963600" y="8817840"/>
            <a:ext cx="3031560" cy="463320"/>
          </a:xfrm>
          <a:prstGeom prst="rect">
            <a:avLst/>
          </a:prstGeom>
          <a:noFill/>
        </p:spPr>
        <p:txBody>
          <a:bodyPr lIns="92880" tIns="46440" rIns="92880" bIns="46440" anchor="b"/>
          <a:lstStyle/>
          <a:p>
            <a:pPr algn="r">
              <a:lnSpc>
                <a:spcPct val="100000"/>
              </a:lnSpc>
            </a:pPr>
            <a:fld id="{738A8BCF-C5E9-475A-A824-EA0BAAE1CCD4}" type="slidenum">
              <a:rPr lang="en-US" sz="1200">
                <a:solidFill>
                  <a:srgbClr val="414141"/>
                </a:solidFill>
                <a:latin typeface="+mn-lt"/>
                <a:ea typeface="+mn-ea"/>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8229240" cy="1896480"/>
          </a:xfrm>
          <a:prstGeom prst="rect">
            <a:avLst/>
          </a:prstGeom>
        </p:spPr>
        <p:txBody>
          <a:bodyPr wrap="none" lIns="0" tIns="0" rIns="0" bIns="0"/>
          <a:lstStyle/>
          <a:p>
            <a:endParaRPr/>
          </a:p>
        </p:txBody>
      </p:sp>
      <p:sp>
        <p:nvSpPr>
          <p:cNvPr id="28" name="PlaceHolder 3"/>
          <p:cNvSpPr>
            <a:spLocks noGrp="1"/>
          </p:cNvSpPr>
          <p:nvPr>
            <p:ph type="body"/>
          </p:nvPr>
        </p:nvSpPr>
        <p:spPr>
          <a:xfrm>
            <a:off x="457200" y="3681360"/>
            <a:ext cx="8229240" cy="18964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31"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32"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
        <p:nvSpPr>
          <p:cNvPr id="33" name="PlaceHolder 5"/>
          <p:cNvSpPr>
            <a:spLocks noGrp="1"/>
          </p:cNvSpPr>
          <p:nvPr>
            <p:ph type="body"/>
          </p:nvPr>
        </p:nvSpPr>
        <p:spPr>
          <a:xfrm>
            <a:off x="457200" y="3681360"/>
            <a:ext cx="4015440" cy="18964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36"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pic>
        <p:nvPicPr>
          <p:cNvPr id="37" name="Picture 36"/>
          <p:cNvPicPr/>
          <p:nvPr/>
        </p:nvPicPr>
        <p:blipFill>
          <a:blip r:embed="rId2"/>
          <a:stretch>
            <a:fillRect/>
          </a:stretch>
        </p:blipFill>
        <p:spPr>
          <a:xfrm>
            <a:off x="5492880" y="3681360"/>
            <a:ext cx="2376720" cy="1896480"/>
          </a:xfrm>
          <a:prstGeom prst="rect">
            <a:avLst/>
          </a:prstGeom>
        </p:spPr>
      </p:pic>
      <p:pic>
        <p:nvPicPr>
          <p:cNvPr id="38" name="Picture 37"/>
          <p:cNvPicPr/>
          <p:nvPr/>
        </p:nvPicPr>
        <p:blipFill>
          <a:blip r:embed="rId2"/>
          <a:stretch>
            <a:fillRect/>
          </a:stretch>
        </p:blipFill>
        <p:spPr>
          <a:xfrm>
            <a:off x="1276560" y="3681360"/>
            <a:ext cx="2376720" cy="1896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4" name="PlaceHolder 2"/>
          <p:cNvSpPr>
            <a:spLocks noGrp="1"/>
          </p:cNvSpPr>
          <p:nvPr>
            <p:ph type="subTitle"/>
          </p:nvPr>
        </p:nvSpPr>
        <p:spPr>
          <a:xfrm>
            <a:off x="457200" y="1604520"/>
            <a:ext cx="8229240" cy="397728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6" name="PlaceHolder 2"/>
          <p:cNvSpPr>
            <a:spLocks noGrp="1"/>
          </p:cNvSpPr>
          <p:nvPr>
            <p:ph type="body"/>
          </p:nvPr>
        </p:nvSpPr>
        <p:spPr>
          <a:xfrm>
            <a:off x="457200" y="1604520"/>
            <a:ext cx="8229240" cy="397692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8"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49" name="PlaceHolder 3"/>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3"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54" name="PlaceHolder 3"/>
          <p:cNvSpPr>
            <a:spLocks noGrp="1"/>
          </p:cNvSpPr>
          <p:nvPr>
            <p:ph type="body"/>
          </p:nvPr>
        </p:nvSpPr>
        <p:spPr>
          <a:xfrm>
            <a:off x="457200" y="3681360"/>
            <a:ext cx="4015440" cy="1896480"/>
          </a:xfrm>
          <a:prstGeom prst="rect">
            <a:avLst/>
          </a:prstGeom>
        </p:spPr>
        <p:txBody>
          <a:bodyPr wrap="none" lIns="0" tIns="0" rIns="0" bIns="0"/>
          <a:lstStyle/>
          <a:p>
            <a:endParaRPr/>
          </a:p>
        </p:txBody>
      </p:sp>
      <p:sp>
        <p:nvSpPr>
          <p:cNvPr id="55" name="PlaceHolder 4"/>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457200" y="1604520"/>
            <a:ext cx="8229240" cy="397728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7"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58"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59"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1"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62"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63" name="PlaceHolder 4"/>
          <p:cNvSpPr>
            <a:spLocks noGrp="1"/>
          </p:cNvSpPr>
          <p:nvPr>
            <p:ph type="body"/>
          </p:nvPr>
        </p:nvSpPr>
        <p:spPr>
          <a:xfrm>
            <a:off x="457200" y="3681360"/>
            <a:ext cx="8228520" cy="189648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5" name="PlaceHolder 2"/>
          <p:cNvSpPr>
            <a:spLocks noGrp="1"/>
          </p:cNvSpPr>
          <p:nvPr>
            <p:ph type="body"/>
          </p:nvPr>
        </p:nvSpPr>
        <p:spPr>
          <a:xfrm>
            <a:off x="457200" y="1604520"/>
            <a:ext cx="8229240" cy="1896480"/>
          </a:xfrm>
          <a:prstGeom prst="rect">
            <a:avLst/>
          </a:prstGeom>
        </p:spPr>
        <p:txBody>
          <a:bodyPr wrap="none" lIns="0" tIns="0" rIns="0" bIns="0"/>
          <a:lstStyle/>
          <a:p>
            <a:endParaRPr/>
          </a:p>
        </p:txBody>
      </p:sp>
      <p:sp>
        <p:nvSpPr>
          <p:cNvPr id="66" name="PlaceHolder 3"/>
          <p:cNvSpPr>
            <a:spLocks noGrp="1"/>
          </p:cNvSpPr>
          <p:nvPr>
            <p:ph type="body"/>
          </p:nvPr>
        </p:nvSpPr>
        <p:spPr>
          <a:xfrm>
            <a:off x="457200" y="3681360"/>
            <a:ext cx="8229240" cy="189648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8"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69"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70"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
        <p:nvSpPr>
          <p:cNvPr id="71" name="PlaceHolder 5"/>
          <p:cNvSpPr>
            <a:spLocks noGrp="1"/>
          </p:cNvSpPr>
          <p:nvPr>
            <p:ph type="body"/>
          </p:nvPr>
        </p:nvSpPr>
        <p:spPr>
          <a:xfrm>
            <a:off x="457200" y="3681360"/>
            <a:ext cx="4015440" cy="189648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3"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74"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pic>
        <p:nvPicPr>
          <p:cNvPr id="75" name="Picture 74"/>
          <p:cNvPicPr/>
          <p:nvPr/>
        </p:nvPicPr>
        <p:blipFill>
          <a:blip r:embed="rId2"/>
          <a:stretch>
            <a:fillRect/>
          </a:stretch>
        </p:blipFill>
        <p:spPr>
          <a:xfrm>
            <a:off x="5492880" y="3681360"/>
            <a:ext cx="2376720" cy="1896480"/>
          </a:xfrm>
          <a:prstGeom prst="rect">
            <a:avLst/>
          </a:prstGeom>
        </p:spPr>
      </p:pic>
      <p:pic>
        <p:nvPicPr>
          <p:cNvPr id="76" name="Picture 75"/>
          <p:cNvPicPr/>
          <p:nvPr/>
        </p:nvPicPr>
        <p:blipFill>
          <a:blip r:embed="rId2"/>
          <a:stretch>
            <a:fillRect/>
          </a:stretch>
        </p:blipFill>
        <p:spPr>
          <a:xfrm>
            <a:off x="1276560" y="3681360"/>
            <a:ext cx="2376720" cy="1896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457200" y="1604520"/>
            <a:ext cx="8229240" cy="39769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11" name="PlaceHolder 3"/>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16" name="PlaceHolder 3"/>
          <p:cNvSpPr>
            <a:spLocks noGrp="1"/>
          </p:cNvSpPr>
          <p:nvPr>
            <p:ph type="body"/>
          </p:nvPr>
        </p:nvSpPr>
        <p:spPr>
          <a:xfrm>
            <a:off x="457200" y="3681360"/>
            <a:ext cx="4015440" cy="1896480"/>
          </a:xfrm>
          <a:prstGeom prst="rect">
            <a:avLst/>
          </a:prstGeom>
        </p:spPr>
        <p:txBody>
          <a:bodyPr wrap="none" lIns="0" tIns="0" rIns="0" bIns="0"/>
          <a:lstStyle/>
          <a:p>
            <a:endParaRPr/>
          </a:p>
        </p:txBody>
      </p:sp>
      <p:sp>
        <p:nvSpPr>
          <p:cNvPr id="17" name="PlaceHolder 4"/>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20"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21"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24"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25" name="PlaceHolder 4"/>
          <p:cNvSpPr>
            <a:spLocks noGrp="1"/>
          </p:cNvSpPr>
          <p:nvPr>
            <p:ph type="body"/>
          </p:nvPr>
        </p:nvSpPr>
        <p:spPr>
          <a:xfrm>
            <a:off x="457200" y="3681360"/>
            <a:ext cx="8228520" cy="18964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1"/>
          <p:cNvPicPr/>
          <p:nvPr/>
        </p:nvPicPr>
        <p:blipFill>
          <a:blip r:embed="rId15"/>
          <a:stretch>
            <a:fillRect/>
          </a:stretch>
        </p:blipFill>
        <p:spPr>
          <a:xfrm>
            <a:off x="0" y="2491560"/>
            <a:ext cx="24781320" cy="1892520"/>
          </a:xfrm>
          <a:prstGeom prst="rect">
            <a:avLst/>
          </a:prstGeom>
        </p:spPr>
      </p:pic>
      <p:pic>
        <p:nvPicPr>
          <p:cNvPr id="6" name="Picture 3"/>
          <p:cNvPicPr/>
          <p:nvPr/>
        </p:nvPicPr>
        <p:blipFill>
          <a:blip r:embed="rId16"/>
          <a:stretch>
            <a:fillRect/>
          </a:stretch>
        </p:blipFill>
        <p:spPr>
          <a:xfrm>
            <a:off x="1357200" y="4616640"/>
            <a:ext cx="888840" cy="734760"/>
          </a:xfrm>
          <a:prstGeom prst="rect">
            <a:avLst/>
          </a:prstGeom>
        </p:spPr>
      </p:pic>
      <p:pic>
        <p:nvPicPr>
          <p:cNvPr id="2" name="Picture 4"/>
          <p:cNvPicPr/>
          <p:nvPr/>
        </p:nvPicPr>
        <p:blipFill>
          <a:blip r:embed="rId17"/>
          <a:stretch>
            <a:fillRect/>
          </a:stretch>
        </p:blipFill>
        <p:spPr>
          <a:xfrm>
            <a:off x="410760" y="4536360"/>
            <a:ext cx="883440" cy="883440"/>
          </a:xfrm>
          <a:prstGeom prst="rect">
            <a:avLst/>
          </a:prstGeom>
        </p:spPr>
      </p:pic>
      <p:sp>
        <p:nvSpPr>
          <p:cNvPr id="3"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4" name="PlaceHolder 2"/>
          <p:cNvSpPr>
            <a:spLocks noGrp="1"/>
          </p:cNvSpPr>
          <p:nvPr>
            <p:ph type="body"/>
          </p:nvPr>
        </p:nvSpPr>
        <p:spPr>
          <a:xfrm>
            <a:off x="457200" y="1604520"/>
            <a:ext cx="8229240" cy="397692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9" name="Picture 1"/>
          <p:cNvPicPr/>
          <p:nvPr/>
        </p:nvPicPr>
        <p:blipFill>
          <a:blip r:embed="rId15"/>
          <a:stretch>
            <a:fillRect/>
          </a:stretch>
        </p:blipFill>
        <p:spPr>
          <a:xfrm>
            <a:off x="-18000" y="0"/>
            <a:ext cx="11923920" cy="910080"/>
          </a:xfrm>
          <a:prstGeom prst="rect">
            <a:avLst/>
          </a:prstGeom>
        </p:spPr>
      </p:pic>
      <p:pic>
        <p:nvPicPr>
          <p:cNvPr id="40" name="Picture 3"/>
          <p:cNvPicPr/>
          <p:nvPr/>
        </p:nvPicPr>
        <p:blipFill>
          <a:blip r:embed="rId16"/>
          <a:stretch>
            <a:fillRect/>
          </a:stretch>
        </p:blipFill>
        <p:spPr>
          <a:xfrm>
            <a:off x="330480" y="214200"/>
            <a:ext cx="1197000" cy="267120"/>
          </a:xfrm>
          <a:prstGeom prst="rect">
            <a:avLst/>
          </a:prstGeom>
        </p:spPr>
      </p:pic>
      <p:sp>
        <p:nvSpPr>
          <p:cNvPr id="41"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42" name="PlaceHolder 2"/>
          <p:cNvSpPr>
            <a:spLocks noGrp="1"/>
          </p:cNvSpPr>
          <p:nvPr>
            <p:ph type="body"/>
          </p:nvPr>
        </p:nvSpPr>
        <p:spPr>
          <a:xfrm>
            <a:off x="457200" y="1604520"/>
            <a:ext cx="8229240" cy="397692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gsac@unavco.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facility.unavco.org/gsacws/gsacapi/file/search?site.group=COCONet&amp;output" TargetMode="External"/><Relationship Id="rId3" Type="http://schemas.openxmlformats.org/officeDocument/2006/relationships/hyperlink" Target="http://facility.unavco.org/gsacws/gsacapi/site/search?site.code=P21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4339800" y="3108960"/>
            <a:ext cx="4365720" cy="1060560"/>
          </a:xfrm>
          <a:prstGeom prst="rect">
            <a:avLst/>
          </a:prstGeom>
          <a:noFill/>
        </p:spPr>
        <p:txBody>
          <a:bodyPr lIns="44640" tIns="44640" rIns="44640" bIns="44640"/>
          <a:lstStyle/>
          <a:p>
            <a:r>
              <a:rPr lang="en-US" sz="2200" b="1" dirty="0">
                <a:solidFill>
                  <a:srgbClr val="280099"/>
                </a:solidFill>
                <a:latin typeface="Gill Sans Light"/>
                <a:ea typeface="ヒラギノ角ゴ ProN W3"/>
              </a:rPr>
              <a:t>GSAC / EPOS 2014</a:t>
            </a:r>
            <a:endParaRPr dirty="0"/>
          </a:p>
          <a:p>
            <a:r>
              <a:rPr lang="en-US" sz="2200" b="1" dirty="0">
                <a:solidFill>
                  <a:srgbClr val="280099"/>
                </a:solidFill>
                <a:latin typeface="Gill Sans Light"/>
                <a:ea typeface="ヒラギノ角ゴ ProN W3"/>
              </a:rPr>
              <a:t>  </a:t>
            </a:r>
            <a:endParaRPr dirty="0"/>
          </a:p>
          <a:p>
            <a:pPr>
              <a:lnSpc>
                <a:spcPct val="100000"/>
              </a:lnSpc>
            </a:pPr>
            <a:r>
              <a:rPr lang="en-US" sz="2200" b="1" dirty="0" smtClean="0">
                <a:solidFill>
                  <a:srgbClr val="280099"/>
                </a:solidFill>
                <a:latin typeface="Gill Sans Light"/>
                <a:ea typeface="ヒラギノ角ゴ ProN W3"/>
              </a:rPr>
              <a:t>1 Apr 2014,  UBI</a:t>
            </a:r>
            <a:r>
              <a:rPr lang="en-US" sz="2200" b="1" dirty="0">
                <a:solidFill>
                  <a:srgbClr val="280099"/>
                </a:solidFill>
                <a:latin typeface="Gill Sans Light"/>
                <a:ea typeface="ヒラギノ角ゴ ProN W3"/>
              </a:rPr>
              <a:t>, </a:t>
            </a:r>
            <a:r>
              <a:rPr lang="en-US" sz="2200" b="1" dirty="0" err="1">
                <a:solidFill>
                  <a:srgbClr val="280099"/>
                </a:solidFill>
                <a:latin typeface="Gill Sans Light"/>
                <a:ea typeface="ヒラギノ角ゴ ProN W3"/>
              </a:rPr>
              <a:t>Covilhã</a:t>
            </a:r>
            <a:r>
              <a:rPr lang="en-US" sz="2200" b="1" dirty="0">
                <a:solidFill>
                  <a:srgbClr val="280099"/>
                </a:solidFill>
                <a:latin typeface="Gill Sans Light"/>
                <a:ea typeface="ヒラギノ角ゴ ProN W3"/>
              </a:rPr>
              <a:t>, Portugal</a:t>
            </a:r>
            <a:endParaRPr dirty="0"/>
          </a:p>
        </p:txBody>
      </p:sp>
      <p:sp>
        <p:nvSpPr>
          <p:cNvPr id="83" name="CustomShape 2"/>
          <p:cNvSpPr/>
          <p:nvPr/>
        </p:nvSpPr>
        <p:spPr>
          <a:xfrm>
            <a:off x="3474720" y="4754880"/>
            <a:ext cx="5028840" cy="1689120"/>
          </a:xfrm>
          <a:prstGeom prst="rect">
            <a:avLst/>
          </a:prstGeom>
          <a:noFill/>
        </p:spPr>
        <p:txBody>
          <a:bodyPr wrap="none" lIns="108360" tIns="63360" rIns="108360" bIns="63360"/>
          <a:lstStyle/>
          <a:p>
            <a:pPr>
              <a:lnSpc>
                <a:spcPct val="100000"/>
              </a:lnSpc>
            </a:pPr>
            <a:r>
              <a:rPr lang="en-US" sz="2200" dirty="0">
                <a:solidFill>
                  <a:srgbClr val="280099"/>
                </a:solidFill>
                <a:latin typeface="Arial"/>
                <a:ea typeface="ヒラギノ角ゴ ProN W3"/>
              </a:rPr>
              <a:t>GSAC </a:t>
            </a:r>
            <a:r>
              <a:rPr lang="en-US" sz="2200" dirty="0" smtClean="0">
                <a:solidFill>
                  <a:srgbClr val="280099"/>
                </a:solidFill>
                <a:latin typeface="Arial"/>
                <a:ea typeface="ヒラギノ角ゴ ProN W3"/>
              </a:rPr>
              <a:t>Overview, part 2.</a:t>
            </a:r>
            <a:endParaRPr dirty="0"/>
          </a:p>
          <a:p>
            <a:pPr>
              <a:lnSpc>
                <a:spcPct val="100000"/>
              </a:lnSpc>
            </a:pPr>
            <a:endParaRPr dirty="0"/>
          </a:p>
          <a:p>
            <a:pPr>
              <a:lnSpc>
                <a:spcPct val="100000"/>
              </a:lnSpc>
            </a:pPr>
            <a:r>
              <a:rPr lang="en-US" sz="2200" dirty="0">
                <a:solidFill>
                  <a:srgbClr val="280099"/>
                </a:solidFill>
                <a:latin typeface="Arial"/>
                <a:ea typeface="ヒラギノ角ゴ ProN W3"/>
              </a:rPr>
              <a:t>Stuart Wier</a:t>
            </a:r>
            <a:endParaRPr dirty="0"/>
          </a:p>
          <a:p>
            <a:pPr>
              <a:lnSpc>
                <a:spcPct val="100000"/>
              </a:lnSpc>
            </a:pPr>
            <a:endParaRPr dirty="0"/>
          </a:p>
          <a:p>
            <a:pPr>
              <a:lnSpc>
                <a:spcPct val="100000"/>
              </a:lnSpc>
            </a:pPr>
            <a:r>
              <a:rPr lang="en-US" sz="2200" dirty="0">
                <a:solidFill>
                  <a:srgbClr val="280099"/>
                </a:solidFill>
                <a:latin typeface="Arial"/>
                <a:ea typeface="ヒラギノ角ゴ ProN W3"/>
              </a:rPr>
              <a:t>UNAVCO</a:t>
            </a:r>
            <a:endParaRPr dirty="0"/>
          </a:p>
        </p:txBody>
      </p:sp>
      <p:pic>
        <p:nvPicPr>
          <p:cNvPr id="84" name="Picture 83"/>
          <p:cNvPicPr/>
          <p:nvPr/>
        </p:nvPicPr>
        <p:blipFill>
          <a:blip r:embed="rId3"/>
          <a:stretch>
            <a:fillRect/>
          </a:stretch>
        </p:blipFill>
        <p:spPr>
          <a:xfrm>
            <a:off x="1596600" y="914760"/>
            <a:ext cx="5809680" cy="7614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3</a:t>
            </a:r>
            <a:r>
              <a:rPr lang="en-US" sz="2800">
                <a:solidFill>
                  <a:srgbClr val="280099"/>
                </a:solidFill>
                <a:latin typeface="Gill Sans Light"/>
                <a:ea typeface="ヒラギノ角ゴ ProN W3"/>
              </a:rPr>
              <a:t> </a:t>
            </a:r>
            <a:endParaRPr/>
          </a:p>
        </p:txBody>
      </p:sp>
      <p:sp>
        <p:nvSpPr>
          <p:cNvPr id="115" name="CustomShape 2"/>
          <p:cNvSpPr/>
          <p:nvPr/>
        </p:nvSpPr>
        <p:spPr>
          <a:xfrm>
            <a:off x="731520" y="1280160"/>
            <a:ext cx="7863480" cy="5029200"/>
          </a:xfrm>
          <a:prstGeom prst="rect">
            <a:avLst/>
          </a:prstGeom>
          <a:noFill/>
        </p:spPr>
        <p:txBody>
          <a:bodyPr lIns="90000" tIns="45000" rIns="90000" bIns="45000"/>
          <a:lstStyle/>
          <a:p>
            <a:pPr>
              <a:lnSpc>
                <a:spcPct val="100000"/>
              </a:lnSpc>
            </a:pPr>
            <a:r>
              <a:rPr lang="en-US">
                <a:solidFill>
                  <a:srgbClr val="414141"/>
                </a:solidFill>
                <a:latin typeface="Arial"/>
                <a:ea typeface="ヒラギノ角ゴ ProN W3"/>
              </a:rPr>
              <a:t>There are two ways to supply a database for GSAC. </a:t>
            </a:r>
            <a:endParaRPr/>
          </a:p>
          <a:p>
            <a:pPr>
              <a:lnSpc>
                <a:spcPct val="100000"/>
              </a:lnSpc>
            </a:pPr>
            <a:endParaRPr/>
          </a:p>
          <a:p>
            <a:pPr>
              <a:lnSpc>
                <a:spcPct val="100000"/>
              </a:lnSpc>
            </a:pPr>
            <a:r>
              <a:rPr lang="en-US">
                <a:solidFill>
                  <a:srgbClr val="414141"/>
                </a:solidFill>
                <a:latin typeface="Arial"/>
                <a:ea typeface="ヒラギノ角ゴ ProN W3"/>
              </a:rPr>
              <a:t>You can use an existing database, if your existing database has all the types of station, instrument, and data file metadata required by GSAC. </a:t>
            </a:r>
            <a:endParaRPr/>
          </a:p>
          <a:p>
            <a:pPr>
              <a:lnSpc>
                <a:spcPct val="100000"/>
              </a:lnSpc>
            </a:pPr>
            <a:endParaRPr/>
          </a:p>
          <a:p>
            <a:pPr>
              <a:lnSpc>
                <a:spcPct val="100000"/>
              </a:lnSpc>
            </a:pPr>
            <a:r>
              <a:rPr lang="en-US" sz="1600">
                <a:solidFill>
                  <a:srgbClr val="414141"/>
                </a:solidFill>
                <a:latin typeface="Arial"/>
                <a:ea typeface="ヒラギノ角ゴ ProN W3"/>
              </a:rPr>
              <a:t>On the UNAVCO GSAC web site, see the Prototype GSAC database schema notes, and the Prototype's MySQL schema .sql file Prototype_GSAC_Database.sql, to learn about the database fields (columns) required by GSAC to provide its complete suite of web services. </a:t>
            </a:r>
            <a:endParaRPr/>
          </a:p>
          <a:p>
            <a:pPr>
              <a:lnSpc>
                <a:spcPct val="100000"/>
              </a:lnSpc>
            </a:pPr>
            <a:endParaRPr/>
          </a:p>
          <a:p>
            <a:pPr>
              <a:lnSpc>
                <a:spcPct val="100000"/>
              </a:lnSpc>
            </a:pPr>
            <a:r>
              <a:rPr lang="en-US" sz="1600">
                <a:solidFill>
                  <a:srgbClr val="414141"/>
                </a:solidFill>
                <a:latin typeface="Arial"/>
                <a:ea typeface="ヒラギノ角ゴ ProN W3"/>
              </a:rPr>
              <a:t>Using your database requires writing Java code, with GSAC class methods, to query the database and to return data information used in results send to the end user.</a:t>
            </a:r>
            <a:endParaRPr/>
          </a:p>
          <a:p>
            <a:pPr>
              <a:lnSpc>
                <a:spcPct val="100000"/>
              </a:lnSpc>
            </a:pPr>
            <a:endParaRPr/>
          </a:p>
          <a:p>
            <a:pPr>
              <a:lnSpc>
                <a:spcPct val="100000"/>
              </a:lnSpc>
            </a:pPr>
            <a:r>
              <a:rPr lang="en-US">
                <a:solidFill>
                  <a:srgbClr val="414141"/>
                </a:solidFill>
                <a:latin typeface="Arial"/>
                <a:ea typeface="ヒラギノ角ゴ ProN W3"/>
              </a:rPr>
              <a:t>Or, you can make a new database for GSAC for your data center, using the standard or prototype GSAC database schema provided by UNAVCO, unmodified. In that case the "Prototype" Java files in the GSAC package, PrototypeSiteManager.java and PrototypeFileManager.java, should allow installation of a working GSAC using your database in a few a hours, after your new database is populated. </a:t>
            </a:r>
            <a:endParaRPr/>
          </a:p>
        </p:txBody>
      </p:sp>
      <p:sp>
        <p:nvSpPr>
          <p:cNvPr id="116"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4</a:t>
            </a:r>
            <a:r>
              <a:rPr lang="en-US" sz="2800">
                <a:solidFill>
                  <a:srgbClr val="280099"/>
                </a:solidFill>
                <a:latin typeface="Gill Sans Light"/>
                <a:ea typeface="ヒラギノ角ゴ ProN W3"/>
              </a:rPr>
              <a:t> </a:t>
            </a:r>
            <a:endParaRPr/>
          </a:p>
        </p:txBody>
      </p:sp>
      <p:sp>
        <p:nvSpPr>
          <p:cNvPr id="118" name="CustomShape 2"/>
          <p:cNvSpPr/>
          <p:nvPr/>
        </p:nvSpPr>
        <p:spPr>
          <a:xfrm>
            <a:off x="274320" y="822960"/>
            <a:ext cx="8778240" cy="3200400"/>
          </a:xfrm>
          <a:prstGeom prst="rect">
            <a:avLst/>
          </a:prstGeom>
          <a:noFill/>
        </p:spPr>
        <p:txBody>
          <a:bodyPr lIns="90000" tIns="45000" rIns="90000" bIns="45000"/>
          <a:lstStyle/>
          <a:p>
            <a:pPr>
              <a:lnSpc>
                <a:spcPct val="100000"/>
              </a:lnSpc>
            </a:pPr>
            <a:r>
              <a:rPr lang="en-US" sz="1600" dirty="0">
                <a:solidFill>
                  <a:srgbClr val="414141"/>
                </a:solidFill>
                <a:latin typeface="Arial"/>
                <a:ea typeface="ヒラギノ角ゴ ProN W3"/>
              </a:rPr>
              <a:t>              station table:</a:t>
            </a:r>
            <a:endParaRPr dirty="0"/>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Field                    | Type            | Null | Key | Default | Extra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(6) unsigned | NO   | PRI | NULL    | </a:t>
            </a:r>
            <a:r>
              <a:rPr lang="en-US" sz="1300" dirty="0" err="1">
                <a:solidFill>
                  <a:srgbClr val="414141"/>
                </a:solidFill>
                <a:latin typeface="Courier New"/>
                <a:ea typeface="ヒラギノ角ゴ ProN W3"/>
                <a:cs typeface="Courier New"/>
              </a:rPr>
              <a:t>auto_increment</a:t>
            </a:r>
            <a:r>
              <a:rPr lang="en-US" sz="1300" dirty="0">
                <a:solidFill>
                  <a:srgbClr val="414141"/>
                </a:solidFill>
                <a:latin typeface="Courier New"/>
                <a:ea typeface="ヒラギノ角ゴ ProN W3"/>
                <a:cs typeface="Courier New"/>
              </a:rPr>
              <a:t>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code_4char_ID            | char(4)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station_name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(50)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latitude_north</a:t>
            </a:r>
            <a:r>
              <a:rPr lang="en-US" sz="1300" dirty="0">
                <a:solidFill>
                  <a:srgbClr val="414141"/>
                </a:solidFill>
                <a:latin typeface="Courier New"/>
                <a:ea typeface="ヒラギノ角ゴ ProN W3"/>
                <a:cs typeface="Courier New"/>
              </a:rPr>
              <a:t>           | double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longitude_east</a:t>
            </a:r>
            <a:r>
              <a:rPr lang="en-US" sz="1300" dirty="0">
                <a:solidFill>
                  <a:srgbClr val="414141"/>
                </a:solidFill>
                <a:latin typeface="Courier New"/>
                <a:ea typeface="ヒラギノ角ゴ ProN W3"/>
                <a:cs typeface="Courier New"/>
              </a:rPr>
              <a:t>           | double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ellipsoidal_height</a:t>
            </a:r>
            <a:r>
              <a:rPr lang="en-US" sz="1300" dirty="0">
                <a:solidFill>
                  <a:srgbClr val="414141"/>
                </a:solidFill>
                <a:latin typeface="Courier New"/>
                <a:ea typeface="ヒラギノ角ゴ ProN W3"/>
                <a:cs typeface="Courier New"/>
              </a:rPr>
              <a:t>       | float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station_installed_date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station_removed_date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station_style_id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station_status_id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NO   |     | 1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access_permission_id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NO   |     | 2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monument_description_id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(5)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country_id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(5)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province_region_state_id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(5)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city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(50)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x                        | double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y                        | double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z                        | double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iers_domes</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(9)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station_photo_URL</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(100)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time_series_image_URL</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(100)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agency_id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networks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(2000)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embargo_duration_hours</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(6)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embargo_after_date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nominal_sample_interval</a:t>
            </a:r>
            <a:r>
              <a:rPr lang="en-US" sz="1300" dirty="0">
                <a:solidFill>
                  <a:srgbClr val="414141"/>
                </a:solidFill>
                <a:latin typeface="Courier New"/>
                <a:ea typeface="ヒラギノ角ゴ ProN W3"/>
                <a:cs typeface="Courier New"/>
              </a:rPr>
              <a:t>  | float           | YES  |     | NULL    | </a:t>
            </a:r>
            <a:endParaRPr dirty="0">
              <a:latin typeface="Courier New"/>
              <a:cs typeface="Courier New"/>
            </a:endParaRPr>
          </a:p>
        </p:txBody>
      </p:sp>
      <p:sp>
        <p:nvSpPr>
          <p:cNvPr id="119"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5</a:t>
            </a:r>
            <a:r>
              <a:rPr lang="en-US" sz="2800">
                <a:solidFill>
                  <a:srgbClr val="280099"/>
                </a:solidFill>
                <a:latin typeface="Gill Sans Light"/>
                <a:ea typeface="ヒラギノ角ゴ ProN W3"/>
              </a:rPr>
              <a:t> </a:t>
            </a:r>
            <a:endParaRPr/>
          </a:p>
        </p:txBody>
      </p:sp>
      <p:sp>
        <p:nvSpPr>
          <p:cNvPr id="121" name="CustomShape 2"/>
          <p:cNvSpPr/>
          <p:nvPr/>
        </p:nvSpPr>
        <p:spPr>
          <a:xfrm>
            <a:off x="274320" y="822960"/>
            <a:ext cx="8778240" cy="3200400"/>
          </a:xfrm>
          <a:prstGeom prst="rect">
            <a:avLst/>
          </a:prstGeom>
          <a:noFill/>
        </p:spPr>
        <p:txBody>
          <a:bodyPr lIns="90000" tIns="45000" rIns="90000" bIns="45000"/>
          <a:lstStyle/>
          <a:p>
            <a:pPr>
              <a:lnSpc>
                <a:spcPct val="100000"/>
              </a:lnSpc>
            </a:pPr>
            <a:r>
              <a:rPr lang="en-US" sz="1600" dirty="0">
                <a:solidFill>
                  <a:srgbClr val="414141"/>
                </a:solidFill>
                <a:latin typeface="Arial"/>
                <a:ea typeface="ヒラギノ角ゴ ProN W3"/>
              </a:rPr>
              <a:t>          </a:t>
            </a:r>
            <a:r>
              <a:rPr lang="en-US" sz="1600" dirty="0" err="1">
                <a:solidFill>
                  <a:srgbClr val="414141"/>
                </a:solidFill>
                <a:latin typeface="Arial"/>
                <a:ea typeface="ヒラギノ角ゴ ProN W3"/>
              </a:rPr>
              <a:t>gnss_data_files</a:t>
            </a:r>
            <a:r>
              <a:rPr lang="en-US" sz="1600" dirty="0">
                <a:solidFill>
                  <a:srgbClr val="414141"/>
                </a:solidFill>
                <a:latin typeface="Arial"/>
                <a:ea typeface="ヒラギノ角ゴ ProN W3"/>
              </a:rPr>
              <a:t> table:</a:t>
            </a:r>
            <a:endParaRPr dirty="0"/>
          </a:p>
          <a:p>
            <a:pPr>
              <a:lnSpc>
                <a:spcPct val="100000"/>
              </a:lnSpc>
            </a:pPr>
            <a:endParaRPr dirty="0"/>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Field                  | Type             | Null | Key | Default | Extra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(6) unsigned  | NO   | PRI | NULL    | </a:t>
            </a:r>
            <a:r>
              <a:rPr lang="en-US" sz="1300" dirty="0" err="1">
                <a:solidFill>
                  <a:srgbClr val="414141"/>
                </a:solidFill>
                <a:latin typeface="Courier New"/>
                <a:ea typeface="ヒラギノ角ゴ ProN W3"/>
                <a:cs typeface="Courier New"/>
              </a:rPr>
              <a:t>auto_increment</a:t>
            </a:r>
            <a:r>
              <a:rPr lang="en-US" sz="1300" dirty="0">
                <a:solidFill>
                  <a:srgbClr val="414141"/>
                </a:solidFill>
                <a:latin typeface="Courier New"/>
                <a:ea typeface="ヒラギノ角ゴ ProN W3"/>
                <a:cs typeface="Courier New"/>
              </a:rPr>
              <a:t>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(6)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file_type_id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file_sample_interval</a:t>
            </a:r>
            <a:r>
              <a:rPr lang="en-US" sz="1300" dirty="0">
                <a:solidFill>
                  <a:srgbClr val="414141"/>
                </a:solidFill>
                <a:latin typeface="Courier New"/>
                <a:ea typeface="ヒラギノ角ゴ ProN W3"/>
                <a:cs typeface="Courier New"/>
              </a:rPr>
              <a:t>   | float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data_start_time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data_stop_time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data_year</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(4)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data_day_of_year</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published_date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revision_time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file_size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(10)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file_MD5               | char(32)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file_url</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(120)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file_url_protocol</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(5)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file_url_ip_domain</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(120)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file_url_folders</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(120)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file_url_filename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(120)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access_permission_id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(3)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embargo_after_date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embargo_duration_hours</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(6) unsigned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endParaRPr dirty="0">
              <a:latin typeface="Courier New"/>
              <a:cs typeface="Courier New"/>
            </a:endParaRPr>
          </a:p>
        </p:txBody>
      </p:sp>
      <p:sp>
        <p:nvSpPr>
          <p:cNvPr id="122"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6</a:t>
            </a:r>
            <a:r>
              <a:rPr lang="en-US" sz="2800">
                <a:solidFill>
                  <a:srgbClr val="280099"/>
                </a:solidFill>
                <a:latin typeface="Gill Sans Light"/>
                <a:ea typeface="ヒラギノ角ゴ ProN W3"/>
              </a:rPr>
              <a:t> </a:t>
            </a:r>
            <a:endParaRPr/>
          </a:p>
        </p:txBody>
      </p:sp>
      <p:sp>
        <p:nvSpPr>
          <p:cNvPr id="124" name="CustomShape 2"/>
          <p:cNvSpPr/>
          <p:nvPr/>
        </p:nvSpPr>
        <p:spPr>
          <a:xfrm>
            <a:off x="0" y="822960"/>
            <a:ext cx="9052560" cy="3200400"/>
          </a:xfrm>
          <a:prstGeom prst="rect">
            <a:avLst/>
          </a:prstGeom>
          <a:noFill/>
        </p:spPr>
        <p:txBody>
          <a:bodyPr lIns="90000" tIns="45000" rIns="90000" bIns="45000"/>
          <a:lstStyle/>
          <a:p>
            <a:pPr>
              <a:lnSpc>
                <a:spcPct val="100000"/>
              </a:lnSpc>
            </a:pPr>
            <a:r>
              <a:rPr lang="en-US" sz="1600" dirty="0">
                <a:solidFill>
                  <a:srgbClr val="414141"/>
                </a:solidFill>
                <a:latin typeface="Arial"/>
                <a:ea typeface="ヒラギノ角ゴ ProN W3"/>
              </a:rPr>
              <a:t>               </a:t>
            </a:r>
            <a:r>
              <a:rPr lang="en-US" sz="1600" dirty="0" err="1">
                <a:solidFill>
                  <a:srgbClr val="414141"/>
                </a:solidFill>
                <a:latin typeface="Arial"/>
                <a:ea typeface="ヒラギノ角ゴ ProN W3"/>
              </a:rPr>
              <a:t>receiver_session</a:t>
            </a:r>
            <a:r>
              <a:rPr lang="en-US" sz="1600" dirty="0">
                <a:solidFill>
                  <a:srgbClr val="414141"/>
                </a:solidFill>
                <a:latin typeface="Arial"/>
                <a:ea typeface="ヒラギノ角ゴ ProN W3"/>
              </a:rPr>
              <a:t> table:</a:t>
            </a:r>
            <a:endParaRPr dirty="0"/>
          </a:p>
          <a:p>
            <a:pPr>
              <a:lnSpc>
                <a:spcPct val="100000"/>
              </a:lnSpc>
            </a:pPr>
            <a:endParaRPr dirty="0"/>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Field                        | Type            | Null | Key | Default | Extra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receiver_session_id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(5) unsigned | NO   | PRI | NULL    | </a:t>
            </a:r>
            <a:r>
              <a:rPr lang="en-US" sz="1300" dirty="0" err="1">
                <a:solidFill>
                  <a:srgbClr val="414141"/>
                </a:solidFill>
                <a:latin typeface="Courier New"/>
                <a:ea typeface="ヒラギノ角ゴ ProN W3"/>
                <a:cs typeface="Courier New"/>
              </a:rPr>
              <a:t>auto_increment</a:t>
            </a:r>
            <a:r>
              <a:rPr lang="en-US" sz="1300" dirty="0">
                <a:solidFill>
                  <a:srgbClr val="414141"/>
                </a:solidFill>
                <a:latin typeface="Courier New"/>
                <a:ea typeface="ヒラギノ角ゴ ProN W3"/>
                <a:cs typeface="Courier New"/>
              </a:rPr>
              <a:t>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station_id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(6)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receiver_type_id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(5)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receiver_firmware_version_id</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int</a:t>
            </a:r>
            <a:r>
              <a:rPr lang="en-US" sz="1300" dirty="0">
                <a:solidFill>
                  <a:srgbClr val="414141"/>
                </a:solidFill>
                <a:latin typeface="Courier New"/>
                <a:ea typeface="ヒラギノ角ゴ ProN W3"/>
                <a:cs typeface="Courier New"/>
              </a:rPr>
              <a:t>(5) unsigned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receiver_serial_number</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(20)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receiver_installed_date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NO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receiver_removed_date</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datetime</a:t>
            </a:r>
            <a:r>
              <a:rPr lang="en-US" sz="1300" dirty="0">
                <a:solidFill>
                  <a:srgbClr val="414141"/>
                </a:solidFill>
                <a:latin typeface="Courier New"/>
                <a:ea typeface="ヒラギノ角ゴ ProN W3"/>
                <a:cs typeface="Courier New"/>
              </a:rPr>
              <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receiver_sample_interval</a:t>
            </a:r>
            <a:r>
              <a:rPr lang="en-US" sz="1300" dirty="0">
                <a:solidFill>
                  <a:srgbClr val="414141"/>
                </a:solidFill>
                <a:latin typeface="Courier New"/>
                <a:ea typeface="ヒラギノ角ゴ ProN W3"/>
                <a:cs typeface="Courier New"/>
              </a:rPr>
              <a:t>     | float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 </a:t>
            </a:r>
            <a:r>
              <a:rPr lang="en-US" sz="1300" dirty="0" err="1">
                <a:solidFill>
                  <a:srgbClr val="414141"/>
                </a:solidFill>
                <a:latin typeface="Courier New"/>
                <a:ea typeface="ヒラギノ角ゴ ProN W3"/>
                <a:cs typeface="Courier New"/>
              </a:rPr>
              <a:t>satellite_system</a:t>
            </a:r>
            <a:r>
              <a:rPr lang="en-US" sz="1300" dirty="0">
                <a:solidFill>
                  <a:srgbClr val="414141"/>
                </a:solidFill>
                <a:latin typeface="Courier New"/>
                <a:ea typeface="ヒラギノ角ゴ ProN W3"/>
                <a:cs typeface="Courier New"/>
              </a:rPr>
              <a:t>             | </a:t>
            </a:r>
            <a:r>
              <a:rPr lang="en-US" sz="1300" dirty="0" err="1">
                <a:solidFill>
                  <a:srgbClr val="414141"/>
                </a:solidFill>
                <a:latin typeface="Courier New"/>
                <a:ea typeface="ヒラギノ角ゴ ProN W3"/>
                <a:cs typeface="Courier New"/>
              </a:rPr>
              <a:t>varchar</a:t>
            </a:r>
            <a:r>
              <a:rPr lang="en-US" sz="1300" dirty="0">
                <a:solidFill>
                  <a:srgbClr val="414141"/>
                </a:solidFill>
                <a:latin typeface="Courier New"/>
                <a:ea typeface="ヒラギノ角ゴ ProN W3"/>
                <a:cs typeface="Courier New"/>
              </a:rPr>
              <a:t>(60)     | YES  |     | NULL    |                |</a:t>
            </a:r>
            <a:endParaRPr dirty="0">
              <a:latin typeface="Courier New"/>
              <a:cs typeface="Courier New"/>
            </a:endParaRPr>
          </a:p>
          <a:p>
            <a:pPr>
              <a:lnSpc>
                <a:spcPct val="100000"/>
              </a:lnSpc>
            </a:pPr>
            <a:r>
              <a:rPr lang="en-US" sz="1300" dirty="0">
                <a:solidFill>
                  <a:srgbClr val="414141"/>
                </a:solidFill>
                <a:latin typeface="Courier New"/>
                <a:ea typeface="ヒラギノ角ゴ ProN W3"/>
                <a:cs typeface="Courier New"/>
              </a:rPr>
              <a:t>+------------------------------+-----------------+------+-----+---------+---------------</a:t>
            </a:r>
            <a:endParaRPr dirty="0">
              <a:latin typeface="Courier New"/>
              <a:cs typeface="Courier New"/>
            </a:endParaRPr>
          </a:p>
          <a:p>
            <a:pPr>
              <a:lnSpc>
                <a:spcPct val="100000"/>
              </a:lnSpc>
            </a:pPr>
            <a:endParaRPr dirty="0"/>
          </a:p>
        </p:txBody>
      </p:sp>
      <p:sp>
        <p:nvSpPr>
          <p:cNvPr id="125"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7</a:t>
            </a:r>
            <a:r>
              <a:rPr lang="en-US" sz="2800">
                <a:solidFill>
                  <a:srgbClr val="280099"/>
                </a:solidFill>
                <a:latin typeface="Gill Sans Light"/>
                <a:ea typeface="ヒラギノ角ゴ ProN W3"/>
              </a:rPr>
              <a:t> </a:t>
            </a:r>
            <a:endParaRPr/>
          </a:p>
        </p:txBody>
      </p:sp>
      <p:sp>
        <p:nvSpPr>
          <p:cNvPr id="127" name="CustomShape 2"/>
          <p:cNvSpPr/>
          <p:nvPr/>
        </p:nvSpPr>
        <p:spPr>
          <a:xfrm>
            <a:off x="731520" y="1280160"/>
            <a:ext cx="7863480" cy="283500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For complete details about the </a:t>
            </a:r>
            <a:r>
              <a:rPr lang="en-US" dirty="0" smtClean="0">
                <a:solidFill>
                  <a:srgbClr val="414141"/>
                </a:solidFill>
                <a:latin typeface="Arial"/>
                <a:ea typeface="ヒラギノ角ゴ ProN W3"/>
              </a:rPr>
              <a:t>current </a:t>
            </a:r>
            <a:r>
              <a:rPr lang="en-US" dirty="0" smtClean="0">
                <a:solidFill>
                  <a:srgbClr val="414141"/>
                </a:solidFill>
                <a:latin typeface="Arial"/>
                <a:ea typeface="ヒラギノ角ゴ ProN W3"/>
              </a:rPr>
              <a:t>prototype </a:t>
            </a:r>
            <a:r>
              <a:rPr lang="en-US" dirty="0">
                <a:solidFill>
                  <a:srgbClr val="414141"/>
                </a:solidFill>
                <a:latin typeface="Arial"/>
                <a:ea typeface="ヒラギノ角ゴ ProN W3"/>
              </a:rPr>
              <a:t>GSAC database schema, see the UNAVCO GSAC web site, </a:t>
            </a:r>
            <a:r>
              <a:rPr lang="en-US" dirty="0" smtClean="0">
                <a:solidFill>
                  <a:srgbClr val="414141"/>
                </a:solidFill>
                <a:latin typeface="Arial"/>
                <a:ea typeface="ヒラギノ角ゴ ProN W3"/>
              </a:rPr>
              <a:t>“GSAC Installation” </a:t>
            </a:r>
            <a:r>
              <a:rPr lang="en-US" dirty="0">
                <a:solidFill>
                  <a:srgbClr val="414141"/>
                </a:solidFill>
                <a:latin typeface="Arial"/>
                <a:ea typeface="ヒラギノ角ゴ ProN W3"/>
              </a:rPr>
              <a:t>page.</a:t>
            </a:r>
            <a:endParaRPr dirty="0"/>
          </a:p>
          <a:p>
            <a:pPr>
              <a:lnSpc>
                <a:spcPct val="100000"/>
              </a:lnSpc>
            </a:pPr>
            <a:endParaRPr dirty="0"/>
          </a:p>
          <a:p>
            <a:pPr>
              <a:lnSpc>
                <a:spcPct val="100000"/>
              </a:lnSpc>
            </a:pPr>
            <a:r>
              <a:rPr lang="en-US" dirty="0">
                <a:solidFill>
                  <a:srgbClr val="414141"/>
                </a:solidFill>
                <a:latin typeface="Arial"/>
                <a:ea typeface="ヒラギノ角ゴ ProN W3"/>
              </a:rPr>
              <a:t>There is a MySQL .</a:t>
            </a:r>
            <a:r>
              <a:rPr lang="en-US" dirty="0" err="1">
                <a:solidFill>
                  <a:srgbClr val="414141"/>
                </a:solidFill>
                <a:latin typeface="Arial"/>
                <a:ea typeface="ヒラギノ角ゴ ProN W3"/>
              </a:rPr>
              <a:t>sql</a:t>
            </a:r>
            <a:r>
              <a:rPr lang="en-US" dirty="0">
                <a:solidFill>
                  <a:srgbClr val="414141"/>
                </a:solidFill>
                <a:latin typeface="Arial"/>
                <a:ea typeface="ヒラギノ角ゴ ProN W3"/>
              </a:rPr>
              <a:t> file to create a new MySQL database using that schema.</a:t>
            </a:r>
            <a:endParaRPr dirty="0"/>
          </a:p>
          <a:p>
            <a:pPr>
              <a:lnSpc>
                <a:spcPct val="100000"/>
              </a:lnSpc>
            </a:pPr>
            <a:endParaRPr dirty="0"/>
          </a:p>
          <a:p>
            <a:pPr>
              <a:lnSpc>
                <a:spcPct val="100000"/>
              </a:lnSpc>
            </a:pPr>
            <a:r>
              <a:rPr lang="en-US" dirty="0">
                <a:solidFill>
                  <a:srgbClr val="414141"/>
                </a:solidFill>
                <a:latin typeface="Arial"/>
                <a:ea typeface="ヒラギノ角ゴ ProN W3"/>
              </a:rPr>
              <a:t>There is a document describing the prototype GSAC database schema.</a:t>
            </a:r>
            <a:endParaRPr dirty="0"/>
          </a:p>
        </p:txBody>
      </p:sp>
      <p:sp>
        <p:nvSpPr>
          <p:cNvPr id="128"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633989" y="182880"/>
            <a:ext cx="6385073" cy="757780"/>
          </a:xfrm>
          <a:prstGeom prst="rect">
            <a:avLst/>
          </a:prstGeom>
          <a:noFill/>
        </p:spPr>
        <p:txBody>
          <a:bodyPr lIns="64440" tIns="32040" rIns="64440" bIns="32040" anchor="ctr"/>
          <a:lstStyle/>
          <a:p>
            <a:pPr>
              <a:lnSpc>
                <a:spcPct val="100000"/>
              </a:lnSpc>
            </a:pPr>
            <a:r>
              <a:rPr lang="en-US" sz="2800" dirty="0" smtClean="0">
                <a:solidFill>
                  <a:srgbClr val="280099"/>
                </a:solidFill>
                <a:latin typeface="Gill Sans Light"/>
                <a:ea typeface="ヒラギノ角ゴ ProN W3"/>
              </a:rPr>
              <a:t>GSAC</a:t>
            </a:r>
            <a:r>
              <a:rPr lang="en-US" sz="2800" dirty="0">
                <a:solidFill>
                  <a:srgbClr val="280099"/>
                </a:solidFill>
                <a:latin typeface="Gill Sans Light"/>
                <a:ea typeface="ヒラギノ角ゴ ProN W3"/>
              </a:rPr>
              <a:t> </a:t>
            </a:r>
            <a:r>
              <a:rPr lang="en-US" sz="2800" dirty="0" smtClean="0">
                <a:solidFill>
                  <a:srgbClr val="280099"/>
                </a:solidFill>
                <a:latin typeface="Gill Sans Light"/>
                <a:ea typeface="ヒラギノ角ゴ ProN W3"/>
              </a:rPr>
              <a:t>Issue 101: How to handle</a:t>
            </a:r>
          </a:p>
          <a:p>
            <a:pPr>
              <a:lnSpc>
                <a:spcPct val="100000"/>
              </a:lnSpc>
            </a:pPr>
            <a:r>
              <a:rPr lang="en-US" sz="2800" dirty="0" smtClean="0">
                <a:solidFill>
                  <a:srgbClr val="280099"/>
                </a:solidFill>
                <a:latin typeface="Gill Sans Light"/>
                <a:ea typeface="ヒラギノ角ゴ ProN W3"/>
              </a:rPr>
              <a:t>    duplicated Station and File Offerings? </a:t>
            </a:r>
            <a:endParaRPr dirty="0"/>
          </a:p>
        </p:txBody>
      </p:sp>
      <p:sp>
        <p:nvSpPr>
          <p:cNvPr id="130" name="CustomShape 2"/>
          <p:cNvSpPr/>
          <p:nvPr/>
        </p:nvSpPr>
        <p:spPr>
          <a:xfrm>
            <a:off x="731520" y="1280160"/>
            <a:ext cx="8017088" cy="5577840"/>
          </a:xfrm>
          <a:prstGeom prst="rect">
            <a:avLst/>
          </a:prstGeom>
          <a:noFill/>
        </p:spPr>
        <p:txBody>
          <a:bodyPr lIns="90000" tIns="45000" rIns="90000" bIns="45000"/>
          <a:lstStyle/>
          <a:p>
            <a:pPr>
              <a:lnSpc>
                <a:spcPct val="100000"/>
              </a:lnSpc>
            </a:pPr>
            <a:r>
              <a:rPr lang="en-US" dirty="0" smtClean="0"/>
              <a:t>What to do when some GSAC holds data from two or more source </a:t>
            </a:r>
            <a:r>
              <a:rPr lang="en-US" dirty="0" smtClean="0"/>
              <a:t>GPS </a:t>
            </a:r>
            <a:r>
              <a:rPr lang="en-US" dirty="0" smtClean="0"/>
              <a:t>networks, some not their own </a:t>
            </a:r>
            <a:r>
              <a:rPr lang="en-US" sz="2000" dirty="0" smtClean="0">
                <a:solidFill>
                  <a:srgbClr val="414141"/>
                </a:solidFill>
                <a:latin typeface="Arial"/>
                <a:ea typeface="ヒラギノ角ゴ ProN W3"/>
              </a:rPr>
              <a:t>responsibility?</a:t>
            </a:r>
          </a:p>
          <a:p>
            <a:pPr>
              <a:lnSpc>
                <a:spcPct val="100000"/>
              </a:lnSpc>
            </a:pPr>
            <a:endParaRPr lang="en-US" sz="2000"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Suggested database new station metadata:</a:t>
            </a:r>
          </a:p>
          <a:p>
            <a:pPr>
              <a:lnSpc>
                <a:spcPct val="100000"/>
              </a:lnSpc>
            </a:pPr>
            <a:endParaRPr lang="en-US"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1. Table: </a:t>
            </a:r>
            <a:r>
              <a:rPr lang="en-US" b="1" dirty="0" smtClean="0">
                <a:solidFill>
                  <a:srgbClr val="414141"/>
                </a:solidFill>
                <a:latin typeface="Courier New"/>
                <a:ea typeface="ヒラギノ角ゴ ProN W3"/>
                <a:cs typeface="Courier New"/>
              </a:rPr>
              <a:t>station</a:t>
            </a:r>
          </a:p>
          <a:p>
            <a:pPr>
              <a:lnSpc>
                <a:spcPct val="100000"/>
              </a:lnSpc>
            </a:pPr>
            <a:endParaRPr lang="en-US"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	New Column:  </a:t>
            </a:r>
            <a:r>
              <a:rPr lang="en-US" b="1" dirty="0" err="1" smtClean="0">
                <a:solidFill>
                  <a:srgbClr val="414141"/>
                </a:solidFill>
                <a:latin typeface="Courier New"/>
                <a:ea typeface="ヒラギノ角ゴ ProN W3"/>
                <a:cs typeface="Courier New"/>
              </a:rPr>
              <a:t>station_ownership_id</a:t>
            </a:r>
            <a:r>
              <a:rPr lang="en-US" dirty="0" smtClean="0">
                <a:solidFill>
                  <a:srgbClr val="414141"/>
                </a:solidFill>
                <a:latin typeface="Arial"/>
                <a:ea typeface="ヒラギノ角ゴ ProN W3"/>
              </a:rPr>
              <a:t>, an id number from:</a:t>
            </a:r>
          </a:p>
          <a:p>
            <a:pPr>
              <a:lnSpc>
                <a:spcPct val="100000"/>
              </a:lnSpc>
            </a:pPr>
            <a:endParaRPr lang="en-US"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2. New table </a:t>
            </a:r>
            <a:r>
              <a:rPr lang="en-US" b="1" dirty="0" err="1" smtClean="0">
                <a:solidFill>
                  <a:srgbClr val="414141"/>
                </a:solidFill>
                <a:latin typeface="Courier New"/>
                <a:ea typeface="ヒラギノ角ゴ ProN W3"/>
                <a:cs typeface="Courier New"/>
              </a:rPr>
              <a:t>station_ownership_value</a:t>
            </a:r>
            <a:r>
              <a:rPr lang="en-US" dirty="0" smtClean="0">
                <a:solidFill>
                  <a:srgbClr val="414141"/>
                </a:solidFill>
                <a:ea typeface="ヒラギノ角ゴ ProN W3"/>
              </a:rPr>
              <a:t>:</a:t>
            </a:r>
            <a:endParaRPr lang="en-US" dirty="0" smtClean="0">
              <a:solidFill>
                <a:srgbClr val="414141"/>
              </a:solidFill>
              <a:latin typeface="Arial"/>
              <a:ea typeface="ヒラギノ角ゴ ProN W3"/>
            </a:endParaRPr>
          </a:p>
          <a:p>
            <a:pPr>
              <a:lnSpc>
                <a:spcPct val="100000"/>
              </a:lnSpc>
            </a:pPr>
            <a:endParaRPr lang="en-US" dirty="0">
              <a:solidFill>
                <a:srgbClr val="414141"/>
              </a:solidFill>
              <a:latin typeface="Arial"/>
              <a:ea typeface="ヒラギノ角ゴ ProN W3"/>
            </a:endParaRPr>
          </a:p>
          <a:p>
            <a:r>
              <a:rPr lang="en-US" dirty="0" smtClean="0">
                <a:solidFill>
                  <a:srgbClr val="414141"/>
                </a:solidFill>
                <a:latin typeface="Arial"/>
                <a:ea typeface="ヒラギノ角ゴ ProN W3"/>
              </a:rPr>
              <a:t>Static values or choices allowed:</a:t>
            </a:r>
          </a:p>
          <a:p>
            <a:pPr>
              <a:lnSpc>
                <a:spcPct val="100000"/>
              </a:lnSpc>
            </a:pPr>
            <a:r>
              <a:rPr lang="en-US" dirty="0">
                <a:solidFill>
                  <a:srgbClr val="0000FF"/>
                </a:solidFill>
                <a:latin typeface="Arial"/>
                <a:ea typeface="ヒラギノ角ゴ ProN W3"/>
              </a:rPr>
              <a:t>r</a:t>
            </a:r>
            <a:r>
              <a:rPr lang="en-US" dirty="0" smtClean="0">
                <a:solidFill>
                  <a:srgbClr val="0000FF"/>
                </a:solidFill>
                <a:latin typeface="Arial"/>
                <a:ea typeface="ヒラギノ角ゴ ProN W3"/>
              </a:rPr>
              <a:t>esponsible agency &amp; source GSAC 	(example NOA1 at </a:t>
            </a:r>
            <a:r>
              <a:rPr lang="en-US" dirty="0" err="1" smtClean="0">
                <a:solidFill>
                  <a:srgbClr val="0000FF"/>
                </a:solidFill>
                <a:latin typeface="Arial"/>
                <a:ea typeface="ヒラギノ角ゴ ProN W3"/>
              </a:rPr>
              <a:t>NOANet</a:t>
            </a:r>
            <a:r>
              <a:rPr lang="en-US" dirty="0" smtClean="0">
                <a:solidFill>
                  <a:srgbClr val="0000FF"/>
                </a:solidFill>
                <a:latin typeface="Arial"/>
                <a:ea typeface="ヒラギノ角ゴ ProN W3"/>
              </a:rPr>
              <a:t> GSAC)</a:t>
            </a:r>
          </a:p>
          <a:p>
            <a:pPr>
              <a:lnSpc>
                <a:spcPct val="100000"/>
              </a:lnSpc>
            </a:pPr>
            <a:endParaRPr lang="en-US" dirty="0">
              <a:solidFill>
                <a:srgbClr val="0000FF"/>
              </a:solidFill>
              <a:latin typeface="Arial"/>
              <a:ea typeface="ヒラギノ角ゴ ProN W3"/>
            </a:endParaRPr>
          </a:p>
          <a:p>
            <a:pPr>
              <a:lnSpc>
                <a:spcPct val="100000"/>
              </a:lnSpc>
            </a:pPr>
            <a:r>
              <a:rPr lang="en-US" dirty="0">
                <a:solidFill>
                  <a:srgbClr val="0000FF"/>
                </a:solidFill>
                <a:latin typeface="Arial"/>
                <a:ea typeface="ヒラギノ角ゴ ProN W3"/>
              </a:rPr>
              <a:t>d</a:t>
            </a:r>
            <a:r>
              <a:rPr lang="en-US" dirty="0" smtClean="0">
                <a:solidFill>
                  <a:srgbClr val="0000FF"/>
                </a:solidFill>
                <a:latin typeface="Arial"/>
                <a:ea typeface="ヒラギノ角ゴ ProN W3"/>
              </a:rPr>
              <a:t>uplicate data sets: do NOT show 		(example NOA1 at SEGAL GSAC)</a:t>
            </a:r>
          </a:p>
          <a:p>
            <a:pPr>
              <a:lnSpc>
                <a:spcPct val="100000"/>
              </a:lnSpc>
            </a:pPr>
            <a:endParaRPr lang="en-US" dirty="0">
              <a:solidFill>
                <a:srgbClr val="0000FF"/>
              </a:solidFill>
              <a:latin typeface="Arial"/>
              <a:ea typeface="ヒラギノ角ゴ ProN W3"/>
            </a:endParaRPr>
          </a:p>
          <a:p>
            <a:pPr>
              <a:lnSpc>
                <a:spcPct val="100000"/>
              </a:lnSpc>
            </a:pPr>
            <a:r>
              <a:rPr lang="en-US" dirty="0">
                <a:solidFill>
                  <a:srgbClr val="0000FF"/>
                </a:solidFill>
                <a:latin typeface="Arial"/>
                <a:ea typeface="ヒラギノ角ゴ ProN W3"/>
              </a:rPr>
              <a:t>d</a:t>
            </a:r>
            <a:r>
              <a:rPr lang="en-US" dirty="0" smtClean="0">
                <a:solidFill>
                  <a:srgbClr val="0000FF"/>
                </a:solidFill>
                <a:latin typeface="Arial"/>
                <a:ea typeface="ヒラギノ角ゴ ProN W3"/>
              </a:rPr>
              <a:t>esignated duplicate: show anyway		(example a Spain station at SEGAL)</a:t>
            </a:r>
          </a:p>
          <a:p>
            <a:pPr>
              <a:lnSpc>
                <a:spcPct val="100000"/>
              </a:lnSpc>
            </a:pPr>
            <a:endParaRPr lang="en-US" dirty="0">
              <a:solidFill>
                <a:srgbClr val="0000FF"/>
              </a:solidFill>
              <a:latin typeface="Arial"/>
              <a:ea typeface="ヒラギノ角ゴ ProN W3"/>
            </a:endParaRPr>
          </a:p>
          <a:p>
            <a:pPr>
              <a:lnSpc>
                <a:spcPct val="100000"/>
              </a:lnSpc>
            </a:pPr>
            <a:r>
              <a:rPr lang="en-US" dirty="0">
                <a:solidFill>
                  <a:srgbClr val="0000FF"/>
                </a:solidFill>
                <a:latin typeface="Arial"/>
                <a:ea typeface="ヒラギノ角ゴ ProN W3"/>
              </a:rPr>
              <a:t>s</a:t>
            </a:r>
            <a:r>
              <a:rPr lang="en-US" dirty="0" smtClean="0">
                <a:solidFill>
                  <a:srgbClr val="0000FF"/>
                </a:solidFill>
                <a:latin typeface="Arial"/>
                <a:ea typeface="ヒラギノ角ゴ ProN W3"/>
              </a:rPr>
              <a:t>how all data from this station                 </a:t>
            </a:r>
            <a:endParaRPr lang="en-US" sz="2000" dirty="0" smtClean="0">
              <a:solidFill>
                <a:srgbClr val="414141"/>
              </a:solidFill>
              <a:latin typeface="Arial"/>
              <a:ea typeface="ヒラギノ角ゴ ProN W3"/>
            </a:endParaRPr>
          </a:p>
          <a:p>
            <a:pPr>
              <a:lnSpc>
                <a:spcPct val="100000"/>
              </a:lnSpc>
            </a:pPr>
            <a:endParaRPr dirty="0"/>
          </a:p>
        </p:txBody>
      </p:sp>
      <p:sp>
        <p:nvSpPr>
          <p:cNvPr id="131" name="CustomShape 3"/>
          <p:cNvSpPr/>
          <p:nvPr/>
        </p:nvSpPr>
        <p:spPr>
          <a:xfrm>
            <a:off x="355680" y="2717640"/>
            <a:ext cx="8254440" cy="914400"/>
          </a:xfrm>
          <a:prstGeom prst="rect">
            <a:avLst/>
          </a:prstGeom>
          <a:noFill/>
        </p:spPr>
      </p:sp>
    </p:spTree>
    <p:extLst>
      <p:ext uri="{BB962C8B-B14F-4D97-AF65-F5344CB8AC3E}">
        <p14:creationId xmlns:p14="http://schemas.microsoft.com/office/powerpoint/2010/main" val="100026195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633989" y="182880"/>
            <a:ext cx="6385073" cy="757780"/>
          </a:xfrm>
          <a:prstGeom prst="rect">
            <a:avLst/>
          </a:prstGeom>
          <a:noFill/>
        </p:spPr>
        <p:txBody>
          <a:bodyPr lIns="64440" tIns="32040" rIns="64440" bIns="32040" anchor="ctr"/>
          <a:lstStyle/>
          <a:p>
            <a:pPr>
              <a:lnSpc>
                <a:spcPct val="100000"/>
              </a:lnSpc>
            </a:pPr>
            <a:r>
              <a:rPr lang="en-US" sz="2800" dirty="0" smtClean="0">
                <a:solidFill>
                  <a:srgbClr val="280099"/>
                </a:solidFill>
                <a:latin typeface="Gill Sans Light"/>
                <a:ea typeface="ヒラギノ角ゴ ProN W3"/>
              </a:rPr>
              <a:t>GSAC</a:t>
            </a:r>
            <a:r>
              <a:rPr lang="en-US" sz="2800" dirty="0">
                <a:solidFill>
                  <a:srgbClr val="280099"/>
                </a:solidFill>
                <a:latin typeface="Gill Sans Light"/>
                <a:ea typeface="ヒラギノ角ゴ ProN W3"/>
              </a:rPr>
              <a:t> </a:t>
            </a:r>
            <a:r>
              <a:rPr lang="en-US" sz="2800" dirty="0" smtClean="0">
                <a:solidFill>
                  <a:srgbClr val="280099"/>
                </a:solidFill>
                <a:latin typeface="Gill Sans Light"/>
                <a:ea typeface="ヒラギノ角ゴ ProN W3"/>
              </a:rPr>
              <a:t>Issue 102: </a:t>
            </a:r>
            <a:endParaRPr lang="en-US" sz="2800" dirty="0" smtClean="0">
              <a:solidFill>
                <a:srgbClr val="280099"/>
              </a:solidFill>
              <a:latin typeface="Gill Sans Light"/>
              <a:ea typeface="ヒラギノ角ゴ ProN W3"/>
            </a:endParaRPr>
          </a:p>
          <a:p>
            <a:pPr>
              <a:lnSpc>
                <a:spcPct val="100000"/>
              </a:lnSpc>
            </a:pPr>
            <a:r>
              <a:rPr lang="en-US" sz="2800" dirty="0" smtClean="0">
                <a:solidFill>
                  <a:srgbClr val="280099"/>
                </a:solidFill>
                <a:latin typeface="Gill Sans Light"/>
                <a:ea typeface="ヒラギノ角ゴ ProN W3"/>
              </a:rPr>
              <a:t>How </a:t>
            </a:r>
            <a:r>
              <a:rPr lang="en-US" sz="2800" dirty="0" smtClean="0">
                <a:solidFill>
                  <a:srgbClr val="280099"/>
                </a:solidFill>
                <a:latin typeface="Gill Sans Light"/>
                <a:ea typeface="ヒラギノ角ゴ ProN W3"/>
              </a:rPr>
              <a:t>to </a:t>
            </a:r>
            <a:r>
              <a:rPr lang="en-US" sz="2800" dirty="0" smtClean="0">
                <a:solidFill>
                  <a:srgbClr val="280099"/>
                </a:solidFill>
                <a:latin typeface="Gill Sans Light"/>
                <a:ea typeface="ヒラギノ角ゴ ProN W3"/>
              </a:rPr>
              <a:t>handle multiple file </a:t>
            </a:r>
            <a:r>
              <a:rPr lang="en-US" sz="2800" dirty="0" smtClean="0">
                <a:solidFill>
                  <a:srgbClr val="280099"/>
                </a:solidFill>
                <a:latin typeface="Gill Sans Light"/>
                <a:ea typeface="ヒラギノ角ゴ ProN W3"/>
              </a:rPr>
              <a:t>versions? </a:t>
            </a:r>
            <a:endParaRPr dirty="0"/>
          </a:p>
        </p:txBody>
      </p:sp>
      <p:sp>
        <p:nvSpPr>
          <p:cNvPr id="130" name="CustomShape 2"/>
          <p:cNvSpPr/>
          <p:nvPr/>
        </p:nvSpPr>
        <p:spPr>
          <a:xfrm>
            <a:off x="731520" y="1280160"/>
            <a:ext cx="8017088" cy="5577840"/>
          </a:xfrm>
          <a:prstGeom prst="rect">
            <a:avLst/>
          </a:prstGeom>
          <a:noFill/>
        </p:spPr>
        <p:txBody>
          <a:bodyPr lIns="90000" tIns="45000" rIns="90000" bIns="45000"/>
          <a:lstStyle/>
          <a:p>
            <a:pPr>
              <a:lnSpc>
                <a:spcPct val="100000"/>
              </a:lnSpc>
            </a:pPr>
            <a:r>
              <a:rPr lang="en-US" sz="2000" dirty="0" smtClean="0">
                <a:solidFill>
                  <a:srgbClr val="414141"/>
                </a:solidFill>
                <a:ea typeface="ヒラギノ角ゴ ProN W3"/>
              </a:rPr>
              <a:t>In </a:t>
            </a:r>
            <a:r>
              <a:rPr lang="en-US" sz="2000" dirty="0" err="1" smtClean="0">
                <a:solidFill>
                  <a:srgbClr val="414141"/>
                </a:solidFill>
                <a:ea typeface="ヒラギノ角ゴ ProN W3"/>
              </a:rPr>
              <a:t>gnss_data_files</a:t>
            </a:r>
            <a:r>
              <a:rPr lang="en-US" sz="2000" dirty="0" smtClean="0">
                <a:solidFill>
                  <a:srgbClr val="414141"/>
                </a:solidFill>
                <a:ea typeface="ヒラギノ角ゴ ProN W3"/>
              </a:rPr>
              <a:t> table now:</a:t>
            </a:r>
            <a:endParaRPr lang="en-US" dirty="0"/>
          </a:p>
          <a:p>
            <a:pPr>
              <a:lnSpc>
                <a:spcPct val="100000"/>
              </a:lnSpc>
            </a:pPr>
            <a:endParaRPr lang="en-US" dirty="0"/>
          </a:p>
          <a:p>
            <a:pPr>
              <a:lnSpc>
                <a:spcPct val="100000"/>
              </a:lnSpc>
            </a:pPr>
            <a:r>
              <a:rPr lang="en-US" dirty="0">
                <a:solidFill>
                  <a:srgbClr val="414141"/>
                </a:solidFill>
                <a:latin typeface="Courier New"/>
                <a:ea typeface="ヒラギノ角ゴ ProN W3"/>
                <a:cs typeface="Courier New"/>
              </a:rPr>
              <a:t>+------------------------+------------------+</a:t>
            </a:r>
            <a:r>
              <a:rPr lang="en-US" dirty="0" smtClean="0">
                <a:solidFill>
                  <a:srgbClr val="414141"/>
                </a:solidFill>
                <a:latin typeface="Courier New"/>
                <a:ea typeface="ヒラギノ角ゴ ProN W3"/>
                <a:cs typeface="Courier New"/>
              </a:rPr>
              <a:t>-</a:t>
            </a:r>
            <a:endParaRPr lang="en-US" dirty="0">
              <a:latin typeface="Courier New"/>
              <a:cs typeface="Courier New"/>
            </a:endParaRPr>
          </a:p>
          <a:p>
            <a:pPr>
              <a:lnSpc>
                <a:spcPct val="100000"/>
              </a:lnSpc>
            </a:pPr>
            <a:r>
              <a:rPr lang="en-US" dirty="0">
                <a:solidFill>
                  <a:srgbClr val="414141"/>
                </a:solidFill>
                <a:latin typeface="Courier New"/>
                <a:ea typeface="ヒラギノ角ゴ ProN W3"/>
                <a:cs typeface="Courier New"/>
              </a:rPr>
              <a:t>| Field                  | Type             </a:t>
            </a:r>
            <a:r>
              <a:rPr lang="en-US" dirty="0" smtClean="0">
                <a:solidFill>
                  <a:srgbClr val="414141"/>
                </a:solidFill>
                <a:latin typeface="Courier New"/>
                <a:ea typeface="ヒラギノ角ゴ ProN W3"/>
                <a:cs typeface="Courier New"/>
              </a:rPr>
              <a:t>|</a:t>
            </a:r>
            <a:endParaRPr lang="en-US" dirty="0">
              <a:latin typeface="Courier New"/>
              <a:cs typeface="Courier New"/>
            </a:endParaRPr>
          </a:p>
          <a:p>
            <a:pPr>
              <a:lnSpc>
                <a:spcPct val="100000"/>
              </a:lnSpc>
            </a:pPr>
            <a:r>
              <a:rPr lang="en-US" dirty="0">
                <a:solidFill>
                  <a:srgbClr val="414141"/>
                </a:solidFill>
                <a:latin typeface="Courier New"/>
                <a:ea typeface="ヒラギノ角ゴ ProN W3"/>
                <a:cs typeface="Courier New"/>
              </a:rPr>
              <a:t>+------------------------+------------------+-</a:t>
            </a:r>
            <a:r>
              <a:rPr lang="en-US" dirty="0" smtClean="0">
                <a:solidFill>
                  <a:srgbClr val="414141"/>
                </a:solidFill>
                <a:latin typeface="Courier New"/>
                <a:ea typeface="ヒラギノ角ゴ ProN W3"/>
                <a:cs typeface="Courier New"/>
              </a:rPr>
              <a:t>-</a:t>
            </a:r>
            <a:endParaRPr lang="en-US" dirty="0">
              <a:latin typeface="Courier New"/>
              <a:cs typeface="Courier New"/>
            </a:endParaRPr>
          </a:p>
          <a:p>
            <a:pPr>
              <a:lnSpc>
                <a:spcPct val="100000"/>
              </a:lnSpc>
            </a:pPr>
            <a:r>
              <a:rPr lang="en-US" dirty="0">
                <a:solidFill>
                  <a:srgbClr val="414141"/>
                </a:solidFill>
                <a:latin typeface="Courier New"/>
                <a:ea typeface="ヒラギノ角ゴ ProN W3"/>
                <a:cs typeface="Courier New"/>
              </a:rPr>
              <a:t>| </a:t>
            </a:r>
            <a:r>
              <a:rPr lang="en-US" dirty="0" err="1">
                <a:solidFill>
                  <a:srgbClr val="414141"/>
                </a:solidFill>
                <a:latin typeface="Courier New"/>
                <a:ea typeface="ヒラギノ角ゴ ProN W3"/>
                <a:cs typeface="Courier New"/>
              </a:rPr>
              <a:t>file_id</a:t>
            </a:r>
            <a:r>
              <a:rPr lang="en-US" dirty="0">
                <a:solidFill>
                  <a:srgbClr val="414141"/>
                </a:solidFill>
                <a:latin typeface="Courier New"/>
                <a:ea typeface="ヒラギノ角ゴ ProN W3"/>
                <a:cs typeface="Courier New"/>
              </a:rPr>
              <a:t>                | </a:t>
            </a:r>
            <a:r>
              <a:rPr lang="en-US" dirty="0" err="1">
                <a:solidFill>
                  <a:srgbClr val="414141"/>
                </a:solidFill>
                <a:latin typeface="Courier New"/>
                <a:ea typeface="ヒラギノ角ゴ ProN W3"/>
                <a:cs typeface="Courier New"/>
              </a:rPr>
              <a:t>int</a:t>
            </a:r>
            <a:r>
              <a:rPr lang="en-US" dirty="0">
                <a:solidFill>
                  <a:srgbClr val="414141"/>
                </a:solidFill>
                <a:latin typeface="Courier New"/>
                <a:ea typeface="ヒラギノ角ゴ ProN W3"/>
                <a:cs typeface="Courier New"/>
              </a:rPr>
              <a:t>(</a:t>
            </a:r>
            <a:r>
              <a:rPr lang="en-US" b="1" dirty="0">
                <a:solidFill>
                  <a:srgbClr val="FF0000"/>
                </a:solidFill>
                <a:latin typeface="Courier New"/>
                <a:ea typeface="ヒラギノ角ゴ ProN W3"/>
                <a:cs typeface="Courier New"/>
              </a:rPr>
              <a:t>6</a:t>
            </a:r>
            <a:r>
              <a:rPr lang="en-US" dirty="0">
                <a:solidFill>
                  <a:srgbClr val="414141"/>
                </a:solidFill>
                <a:latin typeface="Courier New"/>
                <a:ea typeface="ヒラギノ角ゴ ProN W3"/>
                <a:cs typeface="Courier New"/>
              </a:rPr>
              <a:t>) unsigned  </a:t>
            </a:r>
            <a:r>
              <a:rPr lang="en-US" dirty="0" smtClean="0">
                <a:solidFill>
                  <a:srgbClr val="414141"/>
                </a:solidFill>
                <a:latin typeface="Courier New"/>
                <a:ea typeface="ヒラギノ角ゴ ProN W3"/>
                <a:cs typeface="Courier New"/>
              </a:rPr>
              <a:t>|</a:t>
            </a:r>
            <a:endParaRPr lang="en-US" dirty="0">
              <a:latin typeface="Courier New"/>
              <a:cs typeface="Courier New"/>
            </a:endParaRPr>
          </a:p>
          <a:p>
            <a:pPr>
              <a:lnSpc>
                <a:spcPct val="100000"/>
              </a:lnSpc>
            </a:pPr>
            <a:r>
              <a:rPr lang="en-US" dirty="0">
                <a:solidFill>
                  <a:srgbClr val="414141"/>
                </a:solidFill>
                <a:latin typeface="Courier New"/>
                <a:ea typeface="ヒラギノ角ゴ ProN W3"/>
                <a:cs typeface="Courier New"/>
              </a:rPr>
              <a:t>| </a:t>
            </a:r>
            <a:r>
              <a:rPr lang="en-US" dirty="0" err="1">
                <a:solidFill>
                  <a:srgbClr val="414141"/>
                </a:solidFill>
                <a:latin typeface="Courier New"/>
                <a:ea typeface="ヒラギノ角ゴ ProN W3"/>
                <a:cs typeface="Courier New"/>
              </a:rPr>
              <a:t>station_id</a:t>
            </a:r>
            <a:r>
              <a:rPr lang="en-US" dirty="0">
                <a:solidFill>
                  <a:srgbClr val="414141"/>
                </a:solidFill>
                <a:latin typeface="Courier New"/>
                <a:ea typeface="ヒラギノ角ゴ ProN W3"/>
                <a:cs typeface="Courier New"/>
              </a:rPr>
              <a:t>             | </a:t>
            </a:r>
            <a:r>
              <a:rPr lang="en-US" dirty="0" err="1">
                <a:solidFill>
                  <a:srgbClr val="414141"/>
                </a:solidFill>
                <a:latin typeface="Courier New"/>
                <a:ea typeface="ヒラギノ角ゴ ProN W3"/>
                <a:cs typeface="Courier New"/>
              </a:rPr>
              <a:t>int</a:t>
            </a:r>
            <a:r>
              <a:rPr lang="en-US" dirty="0">
                <a:solidFill>
                  <a:srgbClr val="414141"/>
                </a:solidFill>
                <a:latin typeface="Courier New"/>
                <a:ea typeface="ヒラギノ角ゴ ProN W3"/>
                <a:cs typeface="Courier New"/>
              </a:rPr>
              <a:t>(6) unsigned  </a:t>
            </a:r>
            <a:r>
              <a:rPr lang="en-US" dirty="0" smtClean="0">
                <a:solidFill>
                  <a:srgbClr val="414141"/>
                </a:solidFill>
                <a:latin typeface="Courier New"/>
                <a:ea typeface="ヒラギノ角ゴ ProN W3"/>
                <a:cs typeface="Courier New"/>
              </a:rPr>
              <a:t>|</a:t>
            </a:r>
            <a:endParaRPr lang="en-US" dirty="0">
              <a:latin typeface="Courier New"/>
              <a:cs typeface="Courier New"/>
            </a:endParaRPr>
          </a:p>
          <a:p>
            <a:pPr>
              <a:lnSpc>
                <a:spcPct val="100000"/>
              </a:lnSpc>
            </a:pPr>
            <a:r>
              <a:rPr lang="en-US" dirty="0">
                <a:solidFill>
                  <a:srgbClr val="414141"/>
                </a:solidFill>
                <a:latin typeface="Courier New"/>
                <a:ea typeface="ヒラギノ角ゴ ProN W3"/>
                <a:cs typeface="Courier New"/>
              </a:rPr>
              <a:t>| </a:t>
            </a:r>
            <a:r>
              <a:rPr lang="en-US" dirty="0" err="1">
                <a:solidFill>
                  <a:srgbClr val="414141"/>
                </a:solidFill>
                <a:latin typeface="Courier New"/>
                <a:ea typeface="ヒラギノ角ゴ ProN W3"/>
                <a:cs typeface="Courier New"/>
              </a:rPr>
              <a:t>file_type_id</a:t>
            </a:r>
            <a:r>
              <a:rPr lang="en-US" dirty="0">
                <a:solidFill>
                  <a:srgbClr val="414141"/>
                </a:solidFill>
                <a:latin typeface="Courier New"/>
                <a:ea typeface="ヒラギノ角ゴ ProN W3"/>
                <a:cs typeface="Courier New"/>
              </a:rPr>
              <a:t>           | </a:t>
            </a:r>
            <a:r>
              <a:rPr lang="en-US" dirty="0" err="1">
                <a:solidFill>
                  <a:srgbClr val="414141"/>
                </a:solidFill>
                <a:latin typeface="Courier New"/>
                <a:ea typeface="ヒラギノ角ゴ ProN W3"/>
                <a:cs typeface="Courier New"/>
              </a:rPr>
              <a:t>int</a:t>
            </a:r>
            <a:r>
              <a:rPr lang="en-US" dirty="0">
                <a:solidFill>
                  <a:srgbClr val="414141"/>
                </a:solidFill>
                <a:latin typeface="Courier New"/>
                <a:ea typeface="ヒラギノ角ゴ ProN W3"/>
                <a:cs typeface="Courier New"/>
              </a:rPr>
              <a:t>(3) unsigned  </a:t>
            </a:r>
            <a:r>
              <a:rPr lang="en-US" dirty="0" smtClean="0">
                <a:solidFill>
                  <a:srgbClr val="414141"/>
                </a:solidFill>
                <a:latin typeface="Courier New"/>
                <a:ea typeface="ヒラギノ角ゴ ProN W3"/>
                <a:cs typeface="Courier New"/>
              </a:rPr>
              <a:t>|</a:t>
            </a:r>
          </a:p>
          <a:p>
            <a:pPr>
              <a:lnSpc>
                <a:spcPct val="100000"/>
              </a:lnSpc>
            </a:pPr>
            <a:r>
              <a:rPr lang="en-US" dirty="0">
                <a:solidFill>
                  <a:srgbClr val="414141"/>
                </a:solidFill>
                <a:latin typeface="Courier New"/>
                <a:ea typeface="ヒラギノ角ゴ ProN W3"/>
                <a:cs typeface="Courier New"/>
              </a:rPr>
              <a:t> </a:t>
            </a:r>
            <a:r>
              <a:rPr lang="en-US" dirty="0" smtClean="0">
                <a:solidFill>
                  <a:srgbClr val="414141"/>
                </a:solidFill>
                <a:latin typeface="Courier New"/>
                <a:ea typeface="ヒラギノ角ゴ ProN W3"/>
                <a:cs typeface="Courier New"/>
              </a:rPr>
              <a:t>…</a:t>
            </a:r>
            <a:endParaRPr lang="en-US" dirty="0"/>
          </a:p>
          <a:p>
            <a:pPr>
              <a:lnSpc>
                <a:spcPct val="100000"/>
              </a:lnSpc>
            </a:pPr>
            <a:r>
              <a:rPr lang="en-US" b="1" dirty="0">
                <a:solidFill>
                  <a:srgbClr val="414141"/>
                </a:solidFill>
                <a:latin typeface="Courier New"/>
                <a:ea typeface="ヒラギノ角ゴ ProN W3"/>
                <a:cs typeface="Courier New"/>
              </a:rPr>
              <a:t>| </a:t>
            </a:r>
            <a:r>
              <a:rPr lang="en-US" b="1" dirty="0" err="1">
                <a:solidFill>
                  <a:srgbClr val="414141"/>
                </a:solidFill>
                <a:latin typeface="Courier New"/>
                <a:ea typeface="ヒラギノ角ゴ ProN W3"/>
                <a:cs typeface="Courier New"/>
              </a:rPr>
              <a:t>data_start_time</a:t>
            </a:r>
            <a:r>
              <a:rPr lang="en-US" b="1" dirty="0">
                <a:solidFill>
                  <a:srgbClr val="414141"/>
                </a:solidFill>
                <a:latin typeface="Courier New"/>
                <a:ea typeface="ヒラギノ角ゴ ProN W3"/>
                <a:cs typeface="Courier New"/>
              </a:rPr>
              <a:t>        | </a:t>
            </a:r>
            <a:r>
              <a:rPr lang="en-US" b="1" dirty="0" err="1">
                <a:solidFill>
                  <a:srgbClr val="414141"/>
                </a:solidFill>
                <a:latin typeface="Courier New"/>
                <a:ea typeface="ヒラギノ角ゴ ProN W3"/>
                <a:cs typeface="Courier New"/>
              </a:rPr>
              <a:t>datetime</a:t>
            </a:r>
            <a:r>
              <a:rPr lang="en-US" b="1" dirty="0">
                <a:solidFill>
                  <a:srgbClr val="414141"/>
                </a:solidFill>
                <a:latin typeface="Courier New"/>
                <a:ea typeface="ヒラギノ角ゴ ProN W3"/>
                <a:cs typeface="Courier New"/>
              </a:rPr>
              <a:t>         |</a:t>
            </a:r>
            <a:endParaRPr lang="en-US" b="1" dirty="0">
              <a:latin typeface="Courier New"/>
              <a:cs typeface="Courier New"/>
            </a:endParaRPr>
          </a:p>
          <a:p>
            <a:pPr>
              <a:lnSpc>
                <a:spcPct val="100000"/>
              </a:lnSpc>
            </a:pPr>
            <a:r>
              <a:rPr lang="en-US" b="1" dirty="0">
                <a:solidFill>
                  <a:srgbClr val="414141"/>
                </a:solidFill>
                <a:latin typeface="Courier New"/>
                <a:ea typeface="ヒラギノ角ゴ ProN W3"/>
                <a:cs typeface="Courier New"/>
              </a:rPr>
              <a:t>| </a:t>
            </a:r>
            <a:r>
              <a:rPr lang="en-US" b="1" dirty="0" err="1">
                <a:solidFill>
                  <a:srgbClr val="414141"/>
                </a:solidFill>
                <a:latin typeface="Courier New"/>
                <a:ea typeface="ヒラギノ角ゴ ProN W3"/>
                <a:cs typeface="Courier New"/>
              </a:rPr>
              <a:t>data_stop_time</a:t>
            </a:r>
            <a:r>
              <a:rPr lang="en-US" b="1" dirty="0">
                <a:solidFill>
                  <a:srgbClr val="414141"/>
                </a:solidFill>
                <a:latin typeface="Courier New"/>
                <a:ea typeface="ヒラギノ角ゴ ProN W3"/>
                <a:cs typeface="Courier New"/>
              </a:rPr>
              <a:t>         | </a:t>
            </a:r>
            <a:r>
              <a:rPr lang="en-US" b="1" dirty="0" err="1">
                <a:solidFill>
                  <a:srgbClr val="414141"/>
                </a:solidFill>
                <a:latin typeface="Courier New"/>
                <a:ea typeface="ヒラギノ角ゴ ProN W3"/>
                <a:cs typeface="Courier New"/>
              </a:rPr>
              <a:t>datetime</a:t>
            </a:r>
            <a:r>
              <a:rPr lang="en-US" b="1" dirty="0">
                <a:solidFill>
                  <a:srgbClr val="414141"/>
                </a:solidFill>
                <a:latin typeface="Courier New"/>
                <a:ea typeface="ヒラギノ角ゴ ProN W3"/>
                <a:cs typeface="Courier New"/>
              </a:rPr>
              <a:t>         </a:t>
            </a:r>
            <a:r>
              <a:rPr lang="en-US" b="1" dirty="0" smtClean="0">
                <a:solidFill>
                  <a:srgbClr val="414141"/>
                </a:solidFill>
                <a:latin typeface="Courier New"/>
                <a:ea typeface="ヒラギノ角ゴ ProN W3"/>
                <a:cs typeface="Courier New"/>
              </a:rPr>
              <a:t>|</a:t>
            </a:r>
          </a:p>
          <a:p>
            <a:pPr>
              <a:lnSpc>
                <a:spcPct val="100000"/>
              </a:lnSpc>
            </a:pPr>
            <a:r>
              <a:rPr lang="en-US" b="1" dirty="0" smtClean="0">
                <a:solidFill>
                  <a:srgbClr val="414141"/>
                </a:solidFill>
                <a:latin typeface="Courier New"/>
                <a:ea typeface="ヒラギノ角ゴ ProN W3"/>
                <a:cs typeface="Courier New"/>
              </a:rPr>
              <a:t> …</a:t>
            </a:r>
          </a:p>
          <a:p>
            <a:pPr>
              <a:lnSpc>
                <a:spcPct val="100000"/>
              </a:lnSpc>
            </a:pPr>
            <a:r>
              <a:rPr lang="en-US" b="1" dirty="0" smtClean="0">
                <a:solidFill>
                  <a:srgbClr val="414141"/>
                </a:solidFill>
                <a:latin typeface="Courier New"/>
                <a:ea typeface="ヒラギノ角ゴ ProN W3"/>
                <a:cs typeface="Courier New"/>
              </a:rPr>
              <a:t>| </a:t>
            </a:r>
            <a:r>
              <a:rPr lang="en-US" b="1" dirty="0" err="1">
                <a:solidFill>
                  <a:srgbClr val="414141"/>
                </a:solidFill>
                <a:latin typeface="Courier New"/>
                <a:ea typeface="ヒラギノ角ゴ ProN W3"/>
                <a:cs typeface="Courier New"/>
              </a:rPr>
              <a:t>published_date</a:t>
            </a:r>
            <a:r>
              <a:rPr lang="en-US" b="1" dirty="0">
                <a:solidFill>
                  <a:srgbClr val="414141"/>
                </a:solidFill>
                <a:latin typeface="Courier New"/>
                <a:ea typeface="ヒラギノ角ゴ ProN W3"/>
                <a:cs typeface="Courier New"/>
              </a:rPr>
              <a:t>         | </a:t>
            </a:r>
            <a:r>
              <a:rPr lang="en-US" b="1" dirty="0" err="1">
                <a:solidFill>
                  <a:srgbClr val="414141"/>
                </a:solidFill>
                <a:latin typeface="Courier New"/>
                <a:ea typeface="ヒラギノ角ゴ ProN W3"/>
                <a:cs typeface="Courier New"/>
              </a:rPr>
              <a:t>datetime</a:t>
            </a:r>
            <a:r>
              <a:rPr lang="en-US" b="1" dirty="0">
                <a:solidFill>
                  <a:srgbClr val="414141"/>
                </a:solidFill>
                <a:latin typeface="Courier New"/>
                <a:ea typeface="ヒラギノ角ゴ ProN W3"/>
                <a:cs typeface="Courier New"/>
              </a:rPr>
              <a:t>         </a:t>
            </a:r>
            <a:r>
              <a:rPr lang="en-US" b="1" dirty="0" smtClean="0">
                <a:solidFill>
                  <a:srgbClr val="414141"/>
                </a:solidFill>
                <a:latin typeface="Courier New"/>
                <a:ea typeface="ヒラギノ角ゴ ProN W3"/>
                <a:cs typeface="Courier New"/>
              </a:rPr>
              <a:t>|</a:t>
            </a:r>
          </a:p>
          <a:p>
            <a:pPr>
              <a:lnSpc>
                <a:spcPct val="100000"/>
              </a:lnSpc>
            </a:pPr>
            <a:endParaRPr lang="en-US" dirty="0" smtClean="0"/>
          </a:p>
          <a:p>
            <a:pPr>
              <a:lnSpc>
                <a:spcPct val="100000"/>
              </a:lnSpc>
            </a:pPr>
            <a:endParaRPr lang="en-US" dirty="0" smtClean="0"/>
          </a:p>
          <a:p>
            <a:pPr>
              <a:lnSpc>
                <a:spcPct val="100000"/>
              </a:lnSpc>
            </a:pPr>
            <a:r>
              <a:rPr lang="en-US" dirty="0" smtClean="0"/>
              <a:t>Could add new column to station table:</a:t>
            </a:r>
            <a:endParaRPr lang="en-US" sz="2000" dirty="0" smtClean="0">
              <a:solidFill>
                <a:srgbClr val="414141"/>
              </a:solidFill>
              <a:latin typeface="Arial"/>
              <a:ea typeface="ヒラギノ角ゴ ProN W3"/>
            </a:endParaRPr>
          </a:p>
          <a:p>
            <a:pPr>
              <a:lnSpc>
                <a:spcPct val="100000"/>
              </a:lnSpc>
            </a:pPr>
            <a:endParaRPr dirty="0"/>
          </a:p>
        </p:txBody>
      </p:sp>
      <p:sp>
        <p:nvSpPr>
          <p:cNvPr id="131" name="CustomShape 3"/>
          <p:cNvSpPr/>
          <p:nvPr/>
        </p:nvSpPr>
        <p:spPr>
          <a:xfrm>
            <a:off x="355680" y="2717640"/>
            <a:ext cx="8254440" cy="914400"/>
          </a:xfrm>
          <a:prstGeom prst="rect">
            <a:avLst/>
          </a:prstGeom>
          <a:noFill/>
        </p:spPr>
      </p:sp>
    </p:spTree>
    <p:extLst>
      <p:ext uri="{BB962C8B-B14F-4D97-AF65-F5344CB8AC3E}">
        <p14:creationId xmlns:p14="http://schemas.microsoft.com/office/powerpoint/2010/main" val="130847789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633989" y="182880"/>
            <a:ext cx="6385073" cy="757780"/>
          </a:xfrm>
          <a:prstGeom prst="rect">
            <a:avLst/>
          </a:prstGeom>
          <a:noFill/>
        </p:spPr>
        <p:txBody>
          <a:bodyPr lIns="64440" tIns="32040" rIns="64440" bIns="32040" anchor="ctr"/>
          <a:lstStyle/>
          <a:p>
            <a:pPr>
              <a:lnSpc>
                <a:spcPct val="100000"/>
              </a:lnSpc>
            </a:pPr>
            <a:r>
              <a:rPr lang="en-US" sz="2800" dirty="0" smtClean="0">
                <a:solidFill>
                  <a:srgbClr val="280099"/>
                </a:solidFill>
                <a:latin typeface="Gill Sans Light"/>
                <a:ea typeface="ヒラギノ角ゴ ProN W3"/>
              </a:rPr>
              <a:t>GSAC</a:t>
            </a:r>
            <a:r>
              <a:rPr lang="en-US" sz="2800" dirty="0">
                <a:solidFill>
                  <a:srgbClr val="280099"/>
                </a:solidFill>
                <a:latin typeface="Gill Sans Light"/>
                <a:ea typeface="ヒラギノ角ゴ ProN W3"/>
              </a:rPr>
              <a:t> </a:t>
            </a:r>
            <a:r>
              <a:rPr lang="en-US" sz="2800" dirty="0" smtClean="0">
                <a:solidFill>
                  <a:srgbClr val="280099"/>
                </a:solidFill>
                <a:latin typeface="Gill Sans Light"/>
                <a:ea typeface="ヒラギノ角ゴ ProN W3"/>
              </a:rPr>
              <a:t>Issue 102, continued: </a:t>
            </a:r>
            <a:endParaRPr lang="en-US" sz="2800" dirty="0" smtClean="0">
              <a:solidFill>
                <a:srgbClr val="280099"/>
              </a:solidFill>
              <a:latin typeface="Gill Sans Light"/>
              <a:ea typeface="ヒラギノ角ゴ ProN W3"/>
            </a:endParaRPr>
          </a:p>
          <a:p>
            <a:pPr>
              <a:lnSpc>
                <a:spcPct val="100000"/>
              </a:lnSpc>
            </a:pPr>
            <a:r>
              <a:rPr lang="en-US" sz="2800" dirty="0" smtClean="0">
                <a:solidFill>
                  <a:srgbClr val="280099"/>
                </a:solidFill>
                <a:latin typeface="Gill Sans Light"/>
                <a:ea typeface="ヒラギノ角ゴ ProN W3"/>
              </a:rPr>
              <a:t>How </a:t>
            </a:r>
            <a:r>
              <a:rPr lang="en-US" sz="2800" dirty="0" smtClean="0">
                <a:solidFill>
                  <a:srgbClr val="280099"/>
                </a:solidFill>
                <a:latin typeface="Gill Sans Light"/>
                <a:ea typeface="ヒラギノ角ゴ ProN W3"/>
              </a:rPr>
              <a:t>to </a:t>
            </a:r>
            <a:r>
              <a:rPr lang="en-US" sz="2800" dirty="0" smtClean="0">
                <a:solidFill>
                  <a:srgbClr val="280099"/>
                </a:solidFill>
                <a:latin typeface="Gill Sans Light"/>
                <a:ea typeface="ヒラギノ角ゴ ProN W3"/>
              </a:rPr>
              <a:t>multiple handle data file versions? </a:t>
            </a:r>
            <a:endParaRPr dirty="0"/>
          </a:p>
        </p:txBody>
      </p:sp>
      <p:sp>
        <p:nvSpPr>
          <p:cNvPr id="130" name="CustomShape 2"/>
          <p:cNvSpPr/>
          <p:nvPr/>
        </p:nvSpPr>
        <p:spPr>
          <a:xfrm>
            <a:off x="731520" y="1280160"/>
            <a:ext cx="8017088" cy="5577840"/>
          </a:xfrm>
          <a:prstGeom prst="rect">
            <a:avLst/>
          </a:prstGeom>
          <a:noFill/>
        </p:spPr>
        <p:txBody>
          <a:bodyPr lIns="90000" tIns="45000" rIns="90000" bIns="45000"/>
          <a:lstStyle/>
          <a:p>
            <a:pPr>
              <a:lnSpc>
                <a:spcPct val="100000"/>
              </a:lnSpc>
            </a:pPr>
            <a:r>
              <a:rPr lang="en-US" dirty="0" smtClean="0">
                <a:solidFill>
                  <a:srgbClr val="414141"/>
                </a:solidFill>
                <a:ea typeface="ヒラギノ角ゴ ProN W3"/>
              </a:rPr>
              <a:t>1</a:t>
            </a:r>
            <a:r>
              <a:rPr lang="en-US" dirty="0">
                <a:solidFill>
                  <a:srgbClr val="414141"/>
                </a:solidFill>
                <a:ea typeface="ヒラギノ角ゴ ProN W3"/>
              </a:rPr>
              <a:t>. Table: </a:t>
            </a:r>
            <a:r>
              <a:rPr lang="en-US" b="1" dirty="0">
                <a:solidFill>
                  <a:srgbClr val="414141"/>
                </a:solidFill>
                <a:latin typeface="Courier New"/>
                <a:ea typeface="ヒラギノ角ゴ ProN W3"/>
                <a:cs typeface="Courier New"/>
              </a:rPr>
              <a:t>station</a:t>
            </a:r>
          </a:p>
          <a:p>
            <a:pPr>
              <a:lnSpc>
                <a:spcPct val="100000"/>
              </a:lnSpc>
            </a:pPr>
            <a:endParaRPr lang="en-US" dirty="0">
              <a:solidFill>
                <a:srgbClr val="414141"/>
              </a:solidFill>
              <a:ea typeface="ヒラギノ角ゴ ProN W3"/>
            </a:endParaRPr>
          </a:p>
          <a:p>
            <a:pPr>
              <a:lnSpc>
                <a:spcPct val="100000"/>
              </a:lnSpc>
            </a:pPr>
            <a:r>
              <a:rPr lang="en-US" dirty="0">
                <a:solidFill>
                  <a:srgbClr val="414141"/>
                </a:solidFill>
                <a:ea typeface="ヒラギノ角ゴ ProN W3"/>
              </a:rPr>
              <a:t>	New Column</a:t>
            </a:r>
            <a:r>
              <a:rPr lang="en-US" b="1" dirty="0">
                <a:solidFill>
                  <a:srgbClr val="414141"/>
                </a:solidFill>
                <a:latin typeface="Courier New"/>
                <a:ea typeface="ヒラギノ角ゴ ProN W3"/>
                <a:cs typeface="Courier New"/>
              </a:rPr>
              <a:t>: </a:t>
            </a:r>
            <a:r>
              <a:rPr lang="en-US" b="1" dirty="0" err="1" smtClean="0">
                <a:solidFill>
                  <a:srgbClr val="414141"/>
                </a:solidFill>
                <a:latin typeface="Courier New"/>
                <a:ea typeface="ヒラギノ角ゴ ProN W3"/>
                <a:cs typeface="Courier New"/>
              </a:rPr>
              <a:t>file_versions_control_id</a:t>
            </a:r>
            <a:r>
              <a:rPr lang="en-US" dirty="0" smtClean="0">
                <a:solidFill>
                  <a:srgbClr val="414141"/>
                </a:solidFill>
                <a:ea typeface="ヒラギノ角ゴ ProN W3"/>
              </a:rPr>
              <a:t>, </a:t>
            </a:r>
            <a:r>
              <a:rPr lang="en-US" dirty="0">
                <a:solidFill>
                  <a:srgbClr val="414141"/>
                </a:solidFill>
                <a:ea typeface="ヒラギノ角ゴ ProN W3"/>
              </a:rPr>
              <a:t>an id number from:</a:t>
            </a:r>
          </a:p>
          <a:p>
            <a:pPr>
              <a:lnSpc>
                <a:spcPct val="100000"/>
              </a:lnSpc>
            </a:pPr>
            <a:endParaRPr lang="en-US" dirty="0">
              <a:solidFill>
                <a:srgbClr val="414141"/>
              </a:solidFill>
              <a:ea typeface="ヒラギノ角ゴ ProN W3"/>
            </a:endParaRPr>
          </a:p>
          <a:p>
            <a:pPr>
              <a:lnSpc>
                <a:spcPct val="100000"/>
              </a:lnSpc>
            </a:pPr>
            <a:r>
              <a:rPr lang="en-US" dirty="0">
                <a:solidFill>
                  <a:srgbClr val="414141"/>
                </a:solidFill>
                <a:ea typeface="ヒラギノ角ゴ ProN W3"/>
              </a:rPr>
              <a:t>2. New table </a:t>
            </a:r>
            <a:r>
              <a:rPr lang="en-US" b="1" dirty="0" err="1" smtClean="0">
                <a:solidFill>
                  <a:srgbClr val="414141"/>
                </a:solidFill>
                <a:latin typeface="Courier New"/>
                <a:ea typeface="ヒラギノ角ゴ ProN W3"/>
                <a:cs typeface="Courier New"/>
              </a:rPr>
              <a:t>file_versions_control</a:t>
            </a:r>
            <a:r>
              <a:rPr lang="en-US" dirty="0" smtClean="0">
                <a:solidFill>
                  <a:srgbClr val="414141"/>
                </a:solidFill>
                <a:ea typeface="ヒラギノ角ゴ ProN W3"/>
              </a:rPr>
              <a:t>:</a:t>
            </a:r>
            <a:endParaRPr lang="en-US" dirty="0">
              <a:solidFill>
                <a:srgbClr val="414141"/>
              </a:solidFill>
              <a:ea typeface="ヒラギノ角ゴ ProN W3"/>
            </a:endParaRPr>
          </a:p>
          <a:p>
            <a:pPr>
              <a:lnSpc>
                <a:spcPct val="100000"/>
              </a:lnSpc>
            </a:pPr>
            <a:endParaRPr lang="en-US" dirty="0">
              <a:solidFill>
                <a:srgbClr val="414141"/>
              </a:solidFill>
              <a:ea typeface="ヒラギノ角ゴ ProN W3"/>
            </a:endParaRPr>
          </a:p>
          <a:p>
            <a:r>
              <a:rPr lang="en-US" dirty="0">
                <a:solidFill>
                  <a:srgbClr val="414141"/>
                </a:solidFill>
                <a:ea typeface="ヒラギノ角ゴ ProN W3"/>
              </a:rPr>
              <a:t>Static values or choices allowed:</a:t>
            </a:r>
          </a:p>
          <a:p>
            <a:pPr>
              <a:lnSpc>
                <a:spcPct val="100000"/>
              </a:lnSpc>
            </a:pPr>
            <a:endParaRPr lang="en-US" dirty="0" smtClean="0"/>
          </a:p>
          <a:p>
            <a:pPr>
              <a:lnSpc>
                <a:spcPct val="100000"/>
              </a:lnSpc>
            </a:pPr>
            <a:r>
              <a:rPr lang="en-US" b="1" dirty="0" smtClean="0">
                <a:solidFill>
                  <a:srgbClr val="414141"/>
                </a:solidFill>
                <a:latin typeface="Courier New"/>
                <a:ea typeface="ヒラギノ角ゴ ProN W3"/>
                <a:cs typeface="Courier New"/>
              </a:rPr>
              <a:t> show only latest published time file</a:t>
            </a:r>
          </a:p>
          <a:p>
            <a:pPr>
              <a:lnSpc>
                <a:spcPct val="100000"/>
              </a:lnSpc>
            </a:pPr>
            <a:endParaRPr lang="en-US" b="1" dirty="0">
              <a:solidFill>
                <a:srgbClr val="414141"/>
              </a:solidFill>
              <a:latin typeface="Courier New"/>
              <a:ea typeface="ヒラギノ角ゴ ProN W3"/>
              <a:cs typeface="Courier New"/>
            </a:endParaRPr>
          </a:p>
          <a:p>
            <a:pPr>
              <a:lnSpc>
                <a:spcPct val="100000"/>
              </a:lnSpc>
            </a:pPr>
            <a:r>
              <a:rPr lang="en-US" b="1" dirty="0" smtClean="0">
                <a:solidFill>
                  <a:srgbClr val="414141"/>
                </a:solidFill>
                <a:latin typeface="Courier New"/>
                <a:ea typeface="ヒラギノ角ゴ ProN W3"/>
                <a:cs typeface="Courier New"/>
              </a:rPr>
              <a:t> show all versions </a:t>
            </a:r>
            <a:endParaRPr lang="en-US" b="1" dirty="0"/>
          </a:p>
        </p:txBody>
      </p:sp>
      <p:sp>
        <p:nvSpPr>
          <p:cNvPr id="131" name="CustomShape 3"/>
          <p:cNvSpPr/>
          <p:nvPr/>
        </p:nvSpPr>
        <p:spPr>
          <a:xfrm>
            <a:off x="355680" y="2717640"/>
            <a:ext cx="8254440" cy="914400"/>
          </a:xfrm>
          <a:prstGeom prst="rect">
            <a:avLst/>
          </a:prstGeom>
          <a:noFill/>
        </p:spPr>
      </p:sp>
    </p:spTree>
    <p:extLst>
      <p:ext uri="{BB962C8B-B14F-4D97-AF65-F5344CB8AC3E}">
        <p14:creationId xmlns:p14="http://schemas.microsoft.com/office/powerpoint/2010/main" val="710930775"/>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800" dirty="0">
                <a:solidFill>
                  <a:srgbClr val="280099"/>
                </a:solidFill>
                <a:latin typeface="Gill Sans Light"/>
                <a:ea typeface="ヒラギノ角ゴ ProN W3"/>
              </a:rPr>
              <a:t>GSAC: Installation </a:t>
            </a:r>
            <a:r>
              <a:rPr lang="en-US" sz="2800" dirty="0" smtClean="0">
                <a:solidFill>
                  <a:srgbClr val="280099"/>
                </a:solidFill>
                <a:latin typeface="Gill Sans Light"/>
                <a:ea typeface="ヒラギノ角ゴ ProN W3"/>
              </a:rPr>
              <a:t>Instructions, 1 </a:t>
            </a:r>
            <a:endParaRPr sz="2800" dirty="0"/>
          </a:p>
        </p:txBody>
      </p:sp>
      <p:sp>
        <p:nvSpPr>
          <p:cNvPr id="133" name="CustomShape 2"/>
          <p:cNvSpPr/>
          <p:nvPr/>
        </p:nvSpPr>
        <p:spPr>
          <a:xfrm>
            <a:off x="731520" y="1554480"/>
            <a:ext cx="8046360" cy="448056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To install </a:t>
            </a:r>
            <a:r>
              <a:rPr lang="en-US" dirty="0" smtClean="0">
                <a:solidFill>
                  <a:srgbClr val="414141"/>
                </a:solidFill>
                <a:latin typeface="Arial"/>
                <a:ea typeface="ヒラギノ角ゴ ProN W3"/>
              </a:rPr>
              <a:t>GSAC:</a:t>
            </a:r>
          </a:p>
          <a:p>
            <a:pPr>
              <a:lnSpc>
                <a:spcPct val="100000"/>
              </a:lnSpc>
            </a:pPr>
            <a:endParaRPr lang="en-US" dirty="0">
              <a:solidFill>
                <a:srgbClr val="414141"/>
              </a:solidFill>
              <a:latin typeface="Arial"/>
              <a:ea typeface="ヒラギノ角ゴ ProN W3"/>
            </a:endParaRPr>
          </a:p>
          <a:p>
            <a:r>
              <a:rPr lang="en-US" dirty="0" smtClean="0">
                <a:solidFill>
                  <a:srgbClr val="414141"/>
                </a:solidFill>
                <a:latin typeface="Arial"/>
                <a:ea typeface="ヒラギノ角ゴ ProN W3"/>
              </a:rPr>
              <a:t>Go to </a:t>
            </a:r>
            <a:r>
              <a:rPr lang="en-US" dirty="0">
                <a:solidFill>
                  <a:srgbClr val="414141"/>
                </a:solidFill>
                <a:ea typeface="ヒラギノ角ゴ ProN W3"/>
              </a:rPr>
              <a:t>the UNAVCO GSAC web </a:t>
            </a:r>
            <a:r>
              <a:rPr lang="en-US" dirty="0" smtClean="0">
                <a:solidFill>
                  <a:srgbClr val="414141"/>
                </a:solidFill>
                <a:ea typeface="ヒラギノ角ゴ ProN W3"/>
              </a:rPr>
              <a:t>site  (</a:t>
            </a:r>
            <a:r>
              <a:rPr lang="en-US" dirty="0" smtClean="0">
                <a:solidFill>
                  <a:srgbClr val="008000"/>
                </a:solidFill>
                <a:ea typeface="ヒラギノ角ゴ ProN W3"/>
              </a:rPr>
              <a:t>Google UNAVCO GSAC</a:t>
            </a:r>
            <a:r>
              <a:rPr lang="en-US" dirty="0" smtClean="0">
                <a:solidFill>
                  <a:srgbClr val="414141"/>
                </a:solidFill>
                <a:ea typeface="ヒラギノ角ゴ ProN W3"/>
              </a:rPr>
              <a:t>).</a:t>
            </a:r>
            <a:endParaRPr lang="en-US" dirty="0">
              <a:solidFill>
                <a:srgbClr val="414141"/>
              </a:solidFill>
              <a:latin typeface="Arial"/>
              <a:ea typeface="ヒラギノ角ゴ ProN W3"/>
            </a:endParaRPr>
          </a:p>
          <a:p>
            <a:pPr>
              <a:lnSpc>
                <a:spcPct val="100000"/>
              </a:lnSpc>
            </a:pPr>
            <a:endParaRPr lang="en-US" dirty="0">
              <a:solidFill>
                <a:srgbClr val="414141"/>
              </a:solidFill>
              <a:latin typeface="Arial"/>
              <a:ea typeface="ヒラギノ角ゴ ProN W3"/>
            </a:endParaRPr>
          </a:p>
          <a:p>
            <a:pPr>
              <a:lnSpc>
                <a:spcPct val="100000"/>
              </a:lnSpc>
            </a:pPr>
            <a:r>
              <a:rPr lang="en-US" dirty="0">
                <a:solidFill>
                  <a:srgbClr val="414141"/>
                </a:solidFill>
                <a:latin typeface="Arial"/>
                <a:ea typeface="ヒラギノ角ゴ ProN W3"/>
              </a:rPr>
              <a:t>G</a:t>
            </a:r>
            <a:r>
              <a:rPr lang="en-US" dirty="0" smtClean="0">
                <a:solidFill>
                  <a:srgbClr val="414141"/>
                </a:solidFill>
                <a:latin typeface="Arial"/>
                <a:ea typeface="ヒラギノ角ゴ ProN W3"/>
              </a:rPr>
              <a:t>o to  </a:t>
            </a:r>
            <a:r>
              <a:rPr lang="en-US" dirty="0">
                <a:solidFill>
                  <a:srgbClr val="414141"/>
                </a:solidFill>
                <a:latin typeface="Arial"/>
                <a:ea typeface="ヒラギノ角ゴ ProN W3"/>
              </a:rPr>
              <a:t>the “GSAC Installation” page </a:t>
            </a:r>
            <a:endParaRPr lang="en-US" dirty="0" smtClean="0">
              <a:solidFill>
                <a:srgbClr val="414141"/>
              </a:solidFill>
              <a:latin typeface="Arial"/>
              <a:ea typeface="ヒラギノ角ゴ ProN W3"/>
            </a:endParaRPr>
          </a:p>
          <a:p>
            <a:pPr>
              <a:lnSpc>
                <a:spcPct val="100000"/>
              </a:lnSpc>
            </a:pPr>
            <a:endParaRPr lang="en-US" dirty="0">
              <a:solidFill>
                <a:srgbClr val="414141"/>
              </a:solidFill>
              <a:ea typeface="ヒラギノ角ゴ ProN W3"/>
            </a:endParaRPr>
          </a:p>
          <a:p>
            <a:pPr>
              <a:lnSpc>
                <a:spcPct val="100000"/>
              </a:lnSpc>
            </a:pPr>
            <a:r>
              <a:rPr lang="en-US" dirty="0">
                <a:solidFill>
                  <a:srgbClr val="414141"/>
                </a:solidFill>
                <a:ea typeface="ヒラギノ角ゴ ProN W3"/>
              </a:rPr>
              <a:t>Check section “System requirements”</a:t>
            </a:r>
          </a:p>
          <a:p>
            <a:pPr>
              <a:lnSpc>
                <a:spcPct val="100000"/>
              </a:lnSpc>
            </a:pPr>
            <a:endParaRPr lang="en-US" dirty="0">
              <a:solidFill>
                <a:srgbClr val="414141"/>
              </a:solidFill>
              <a:ea typeface="ヒラギノ角ゴ ProN W3"/>
            </a:endParaRPr>
          </a:p>
          <a:p>
            <a:pPr>
              <a:lnSpc>
                <a:spcPct val="100000"/>
              </a:lnSpc>
            </a:pPr>
            <a:r>
              <a:rPr lang="en-US" dirty="0">
                <a:solidFill>
                  <a:srgbClr val="414141"/>
                </a:solidFill>
                <a:ea typeface="ヒラギノ角ゴ ProN W3"/>
              </a:rPr>
              <a:t>Check section </a:t>
            </a:r>
            <a:r>
              <a:rPr lang="en-US" dirty="0" smtClean="0">
                <a:solidFill>
                  <a:srgbClr val="414141"/>
                </a:solidFill>
                <a:ea typeface="ヒラギノ角ゴ ProN W3"/>
              </a:rPr>
              <a:t>“Local Repository Implementation Code”</a:t>
            </a:r>
            <a:endParaRPr lang="en-US" dirty="0">
              <a:solidFill>
                <a:srgbClr val="414141"/>
              </a:solidFill>
              <a:ea typeface="ヒラギノ角ゴ ProN W3"/>
            </a:endParaRPr>
          </a:p>
          <a:p>
            <a:pPr>
              <a:lnSpc>
                <a:spcPct val="100000"/>
              </a:lnSpc>
            </a:pPr>
            <a:endParaRPr lang="en-US"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Check </a:t>
            </a:r>
            <a:r>
              <a:rPr lang="en-US" dirty="0" smtClean="0">
                <a:solidFill>
                  <a:srgbClr val="414141"/>
                </a:solidFill>
                <a:latin typeface="Arial"/>
                <a:ea typeface="ヒラギノ角ゴ ProN W3"/>
              </a:rPr>
              <a:t>section “A </a:t>
            </a:r>
            <a:r>
              <a:rPr lang="en-US" dirty="0" smtClean="0">
                <a:solidFill>
                  <a:srgbClr val="414141"/>
                </a:solidFill>
                <a:latin typeface="Arial"/>
                <a:ea typeface="ヒラギノ角ゴ ProN W3"/>
              </a:rPr>
              <a:t>Database for </a:t>
            </a:r>
            <a:r>
              <a:rPr lang="en-US" dirty="0" smtClean="0">
                <a:solidFill>
                  <a:srgbClr val="414141"/>
                </a:solidFill>
                <a:latin typeface="Arial"/>
                <a:ea typeface="ヒラギノ角ゴ ProN W3"/>
              </a:rPr>
              <a:t>GSAC”</a:t>
            </a:r>
            <a:endParaRPr lang="en-US" dirty="0" smtClean="0">
              <a:solidFill>
                <a:srgbClr val="414141"/>
              </a:solidFill>
              <a:latin typeface="Arial"/>
              <a:ea typeface="ヒラギノ角ゴ ProN W3"/>
            </a:endParaRPr>
          </a:p>
          <a:p>
            <a:pPr>
              <a:lnSpc>
                <a:spcPct val="100000"/>
              </a:lnSpc>
            </a:pPr>
            <a:endParaRPr lang="en-US" dirty="0" smtClean="0">
              <a:solidFill>
                <a:srgbClr val="414141"/>
              </a:solidFill>
              <a:ea typeface="ヒラギノ角ゴ ProN W3"/>
            </a:endParaRPr>
          </a:p>
          <a:p>
            <a:pPr>
              <a:lnSpc>
                <a:spcPct val="100000"/>
              </a:lnSpc>
            </a:pPr>
            <a:r>
              <a:rPr lang="en-US" dirty="0" smtClean="0"/>
              <a:t>Follow section “To Install GSAC.”</a:t>
            </a:r>
            <a:endParaRPr dirty="0"/>
          </a:p>
        </p:txBody>
      </p:sp>
      <p:sp>
        <p:nvSpPr>
          <p:cNvPr id="134" name="CustomShape 3"/>
          <p:cNvSpPr/>
          <p:nvPr/>
        </p:nvSpPr>
        <p:spPr>
          <a:xfrm>
            <a:off x="355680" y="2717640"/>
            <a:ext cx="8254440" cy="914400"/>
          </a:xfrm>
          <a:prstGeom prst="rect">
            <a:avLst/>
          </a:prstGeom>
          <a:noFill/>
        </p:spPr>
      </p:sp>
    </p:spTree>
    <p:extLst>
      <p:ext uri="{BB962C8B-B14F-4D97-AF65-F5344CB8AC3E}">
        <p14:creationId xmlns:p14="http://schemas.microsoft.com/office/powerpoint/2010/main" val="207160723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800" dirty="0">
                <a:solidFill>
                  <a:srgbClr val="280099"/>
                </a:solidFill>
                <a:latin typeface="Gill Sans Light"/>
                <a:ea typeface="ヒラギノ角ゴ ProN W3"/>
              </a:rPr>
              <a:t>GSAC: Installation </a:t>
            </a:r>
            <a:r>
              <a:rPr lang="en-US" sz="2800" dirty="0" smtClean="0">
                <a:solidFill>
                  <a:srgbClr val="280099"/>
                </a:solidFill>
                <a:latin typeface="Gill Sans Light"/>
                <a:ea typeface="ヒラギノ角ゴ ProN W3"/>
              </a:rPr>
              <a:t>Instructions, 2 </a:t>
            </a:r>
            <a:endParaRPr sz="2800" dirty="0"/>
          </a:p>
        </p:txBody>
      </p:sp>
      <p:sp>
        <p:nvSpPr>
          <p:cNvPr id="133" name="CustomShape 2"/>
          <p:cNvSpPr/>
          <p:nvPr/>
        </p:nvSpPr>
        <p:spPr>
          <a:xfrm>
            <a:off x="731520" y="1084150"/>
            <a:ext cx="8046360" cy="4480560"/>
          </a:xfrm>
          <a:prstGeom prst="rect">
            <a:avLst/>
          </a:prstGeom>
          <a:noFill/>
        </p:spPr>
        <p:txBody>
          <a:bodyPr lIns="90000" tIns="45000" rIns="90000" bIns="45000"/>
          <a:lstStyle/>
          <a:p>
            <a:pPr>
              <a:lnSpc>
                <a:spcPct val="100000"/>
              </a:lnSpc>
            </a:pPr>
            <a:r>
              <a:rPr lang="en-US" dirty="0" smtClean="0">
                <a:solidFill>
                  <a:srgbClr val="414141"/>
                </a:solidFill>
                <a:ea typeface="ヒラギノ角ゴ ProN W3"/>
              </a:rPr>
              <a:t>Check </a:t>
            </a:r>
            <a:r>
              <a:rPr lang="en-US" dirty="0">
                <a:solidFill>
                  <a:srgbClr val="414141"/>
                </a:solidFill>
                <a:ea typeface="ヒラギノ角ゴ ProN W3"/>
              </a:rPr>
              <a:t>System </a:t>
            </a:r>
            <a:r>
              <a:rPr lang="en-US" dirty="0" smtClean="0">
                <a:solidFill>
                  <a:srgbClr val="414141"/>
                </a:solidFill>
                <a:ea typeface="ヒラギノ角ゴ ProN W3"/>
              </a:rPr>
              <a:t>requirements</a:t>
            </a:r>
          </a:p>
          <a:p>
            <a:pPr>
              <a:lnSpc>
                <a:spcPct val="100000"/>
              </a:lnSpc>
            </a:pPr>
            <a:endParaRPr lang="en-US" dirty="0">
              <a:solidFill>
                <a:srgbClr val="414141"/>
              </a:solidFill>
              <a:ea typeface="ヒラギノ角ゴ ProN W3"/>
            </a:endParaRPr>
          </a:p>
          <a:p>
            <a:pPr>
              <a:lnSpc>
                <a:spcPct val="100000"/>
              </a:lnSpc>
            </a:pPr>
            <a:r>
              <a:rPr lang="en-US" b="1" dirty="0">
                <a:solidFill>
                  <a:srgbClr val="414141"/>
                </a:solidFill>
                <a:ea typeface="ヒラギノ角ゴ ProN W3"/>
              </a:rPr>
              <a:t>ant -version</a:t>
            </a:r>
          </a:p>
          <a:p>
            <a:pPr>
              <a:lnSpc>
                <a:spcPct val="100000"/>
              </a:lnSpc>
            </a:pPr>
            <a:r>
              <a:rPr lang="en-US" dirty="0" smtClean="0">
                <a:solidFill>
                  <a:srgbClr val="414141"/>
                </a:solidFill>
                <a:ea typeface="ヒラギノ角ゴ ProN W3"/>
              </a:rPr>
              <a:t>   Apache </a:t>
            </a:r>
            <a:r>
              <a:rPr lang="en-US" dirty="0">
                <a:solidFill>
                  <a:srgbClr val="414141"/>
                </a:solidFill>
                <a:ea typeface="ヒラギノ角ゴ ProN W3"/>
              </a:rPr>
              <a:t>Ant(TM) version 1.8.2 compiled on June 20 </a:t>
            </a:r>
            <a:r>
              <a:rPr lang="en-US" dirty="0" smtClean="0">
                <a:solidFill>
                  <a:srgbClr val="414141"/>
                </a:solidFill>
                <a:ea typeface="ヒラギノ角ゴ ProN W3"/>
              </a:rPr>
              <a:t>2012</a:t>
            </a:r>
          </a:p>
          <a:p>
            <a:pPr>
              <a:lnSpc>
                <a:spcPct val="100000"/>
              </a:lnSpc>
            </a:pPr>
            <a:endParaRPr lang="en-US" dirty="0">
              <a:solidFill>
                <a:srgbClr val="414141"/>
              </a:solidFill>
              <a:ea typeface="ヒラギノ角ゴ ProN W3"/>
            </a:endParaRPr>
          </a:p>
          <a:p>
            <a:pPr>
              <a:lnSpc>
                <a:spcPct val="100000"/>
              </a:lnSpc>
            </a:pPr>
            <a:r>
              <a:rPr lang="en-US" b="1" dirty="0" smtClean="0">
                <a:solidFill>
                  <a:srgbClr val="414141"/>
                </a:solidFill>
                <a:ea typeface="ヒラギノ角ゴ ProN W3"/>
              </a:rPr>
              <a:t>java </a:t>
            </a:r>
            <a:r>
              <a:rPr lang="en-US" b="1" dirty="0">
                <a:solidFill>
                  <a:srgbClr val="414141"/>
                </a:solidFill>
                <a:ea typeface="ヒラギノ角ゴ ProN W3"/>
              </a:rPr>
              <a:t>-version</a:t>
            </a:r>
          </a:p>
          <a:p>
            <a:pPr>
              <a:lnSpc>
                <a:spcPct val="100000"/>
              </a:lnSpc>
            </a:pPr>
            <a:r>
              <a:rPr lang="en-US" dirty="0">
                <a:solidFill>
                  <a:srgbClr val="414141"/>
                </a:solidFill>
                <a:ea typeface="ヒラギノ角ゴ ProN W3"/>
              </a:rPr>
              <a:t>java version "1.6.0_43"</a:t>
            </a:r>
          </a:p>
          <a:p>
            <a:pPr>
              <a:lnSpc>
                <a:spcPct val="100000"/>
              </a:lnSpc>
            </a:pPr>
            <a:r>
              <a:rPr lang="en-US" dirty="0">
                <a:solidFill>
                  <a:srgbClr val="414141"/>
                </a:solidFill>
                <a:ea typeface="ヒラギノ角ゴ ProN W3"/>
              </a:rPr>
              <a:t>Java(TM) SE Runtime Environment (build 1.6.0_43-b01-447-11M4203</a:t>
            </a:r>
            <a:r>
              <a:rPr lang="en-US" dirty="0" smtClean="0">
                <a:solidFill>
                  <a:srgbClr val="414141"/>
                </a:solidFill>
                <a:ea typeface="ヒラギノ角ゴ ProN W3"/>
              </a:rPr>
              <a:t>)</a:t>
            </a:r>
          </a:p>
          <a:p>
            <a:pPr>
              <a:lnSpc>
                <a:spcPct val="100000"/>
              </a:lnSpc>
            </a:pPr>
            <a:endParaRPr lang="en-US" dirty="0">
              <a:solidFill>
                <a:srgbClr val="414141"/>
              </a:solidFill>
              <a:ea typeface="ヒラギノ角ゴ ProN W3"/>
            </a:endParaRPr>
          </a:p>
          <a:p>
            <a:pPr>
              <a:lnSpc>
                <a:spcPct val="100000"/>
              </a:lnSpc>
            </a:pPr>
            <a:r>
              <a:rPr lang="da-DK" b="1" dirty="0" err="1">
                <a:solidFill>
                  <a:srgbClr val="414141"/>
                </a:solidFill>
                <a:ea typeface="ヒラギノ角ゴ ProN W3"/>
              </a:rPr>
              <a:t>svn</a:t>
            </a:r>
            <a:r>
              <a:rPr lang="da-DK" b="1" dirty="0">
                <a:solidFill>
                  <a:srgbClr val="414141"/>
                </a:solidFill>
                <a:ea typeface="ヒラギノ角ゴ ProN W3"/>
              </a:rPr>
              <a:t> --version</a:t>
            </a:r>
          </a:p>
          <a:p>
            <a:pPr>
              <a:lnSpc>
                <a:spcPct val="100000"/>
              </a:lnSpc>
            </a:pPr>
            <a:r>
              <a:rPr lang="da-DK" dirty="0" smtClean="0">
                <a:solidFill>
                  <a:srgbClr val="414141"/>
                </a:solidFill>
                <a:ea typeface="ヒラギノ角ゴ ProN W3"/>
              </a:rPr>
              <a:t>   </a:t>
            </a:r>
            <a:r>
              <a:rPr lang="da-DK" dirty="0" err="1" smtClean="0">
                <a:solidFill>
                  <a:srgbClr val="414141"/>
                </a:solidFill>
                <a:ea typeface="ヒラギノ角ゴ ProN W3"/>
              </a:rPr>
              <a:t>svn</a:t>
            </a:r>
            <a:r>
              <a:rPr lang="da-DK" dirty="0">
                <a:solidFill>
                  <a:srgbClr val="414141"/>
                </a:solidFill>
                <a:ea typeface="ヒラギノ角ゴ ProN W3"/>
              </a:rPr>
              <a:t>, version 1.7.6 (r1370777)</a:t>
            </a:r>
          </a:p>
          <a:p>
            <a:pPr>
              <a:lnSpc>
                <a:spcPct val="100000"/>
              </a:lnSpc>
            </a:pPr>
            <a:r>
              <a:rPr lang="da-DK" dirty="0">
                <a:solidFill>
                  <a:srgbClr val="414141"/>
                </a:solidFill>
                <a:ea typeface="ヒラギノ角ゴ ProN W3"/>
              </a:rPr>
              <a:t>   </a:t>
            </a:r>
            <a:r>
              <a:rPr lang="da-DK" dirty="0" err="1">
                <a:solidFill>
                  <a:srgbClr val="414141"/>
                </a:solidFill>
                <a:ea typeface="ヒラギノ角ゴ ProN W3"/>
              </a:rPr>
              <a:t>compiled</a:t>
            </a:r>
            <a:r>
              <a:rPr lang="da-DK" dirty="0">
                <a:solidFill>
                  <a:srgbClr val="414141"/>
                </a:solidFill>
                <a:ea typeface="ヒラギノ角ゴ ProN W3"/>
              </a:rPr>
              <a:t> </a:t>
            </a:r>
            <a:r>
              <a:rPr lang="da-DK" dirty="0" err="1">
                <a:solidFill>
                  <a:srgbClr val="414141"/>
                </a:solidFill>
                <a:ea typeface="ヒラギノ角ゴ ProN W3"/>
              </a:rPr>
              <a:t>Sep</a:t>
            </a:r>
            <a:r>
              <a:rPr lang="da-DK" dirty="0">
                <a:solidFill>
                  <a:srgbClr val="414141"/>
                </a:solidFill>
                <a:ea typeface="ヒラギノ角ゴ ProN W3"/>
              </a:rPr>
              <a:t> 13 2012, 09:51:20</a:t>
            </a:r>
            <a:endParaRPr lang="en-US" dirty="0" smtClean="0">
              <a:solidFill>
                <a:srgbClr val="414141"/>
              </a:solidFill>
              <a:ea typeface="ヒラギノ角ゴ ProN W3"/>
            </a:endParaRPr>
          </a:p>
          <a:p>
            <a:pPr>
              <a:lnSpc>
                <a:spcPct val="100000"/>
              </a:lnSpc>
            </a:pPr>
            <a:endParaRPr lang="en-US" dirty="0" smtClean="0">
              <a:solidFill>
                <a:srgbClr val="414141"/>
              </a:solidFill>
              <a:latin typeface="Arial"/>
              <a:ea typeface="ヒラギノ角ゴ ProN W3"/>
            </a:endParaRPr>
          </a:p>
          <a:p>
            <a:pPr>
              <a:lnSpc>
                <a:spcPct val="100000"/>
              </a:lnSpc>
            </a:pPr>
            <a:r>
              <a:rPr lang="en-US" b="1" dirty="0" err="1" smtClean="0">
                <a:solidFill>
                  <a:srgbClr val="414141"/>
                </a:solidFill>
                <a:ea typeface="ヒラギノ角ゴ ProN W3"/>
              </a:rPr>
              <a:t>mysql</a:t>
            </a:r>
            <a:r>
              <a:rPr lang="en-US" b="1" dirty="0" smtClean="0">
                <a:solidFill>
                  <a:srgbClr val="414141"/>
                </a:solidFill>
                <a:ea typeface="ヒラギノ角ゴ ProN W3"/>
              </a:rPr>
              <a:t> </a:t>
            </a:r>
            <a:r>
              <a:rPr lang="en-US" b="1" dirty="0">
                <a:solidFill>
                  <a:srgbClr val="414141"/>
                </a:solidFill>
                <a:ea typeface="ヒラギノ角ゴ ProN W3"/>
              </a:rPr>
              <a:t>-u root</a:t>
            </a:r>
          </a:p>
          <a:p>
            <a:pPr>
              <a:lnSpc>
                <a:spcPct val="100000"/>
              </a:lnSpc>
            </a:pPr>
            <a:r>
              <a:rPr lang="en-US" dirty="0" smtClean="0">
                <a:solidFill>
                  <a:srgbClr val="414141"/>
                </a:solidFill>
                <a:ea typeface="ヒラギノ角ゴ ProN W3"/>
              </a:rPr>
              <a:t>  Welcome </a:t>
            </a:r>
            <a:r>
              <a:rPr lang="en-US" dirty="0">
                <a:solidFill>
                  <a:srgbClr val="414141"/>
                </a:solidFill>
                <a:ea typeface="ヒラギノ角ゴ ProN W3"/>
              </a:rPr>
              <a:t>to the MySQL monitor.  Commands end with ; or \g</a:t>
            </a:r>
            <a:r>
              <a:rPr lang="en-US" dirty="0" smtClean="0">
                <a:solidFill>
                  <a:srgbClr val="414141"/>
                </a:solidFill>
                <a:ea typeface="ヒラギノ角ゴ ProN W3"/>
              </a:rPr>
              <a:t>. </a:t>
            </a:r>
            <a:endParaRPr lang="en-US" dirty="0">
              <a:solidFill>
                <a:srgbClr val="414141"/>
              </a:solidFill>
              <a:ea typeface="ヒラギノ角ゴ ProN W3"/>
            </a:endParaRPr>
          </a:p>
          <a:p>
            <a:pPr>
              <a:lnSpc>
                <a:spcPct val="100000"/>
              </a:lnSpc>
            </a:pPr>
            <a:r>
              <a:rPr lang="en-US" dirty="0" smtClean="0">
                <a:solidFill>
                  <a:srgbClr val="414141"/>
                </a:solidFill>
                <a:ea typeface="ヒラギノ角ゴ ProN W3"/>
              </a:rPr>
              <a:t>  Your </a:t>
            </a:r>
            <a:r>
              <a:rPr lang="en-US" dirty="0">
                <a:solidFill>
                  <a:srgbClr val="414141"/>
                </a:solidFill>
                <a:ea typeface="ヒラギノ角ゴ ProN W3"/>
              </a:rPr>
              <a:t>MySQL connection id is 655</a:t>
            </a:r>
          </a:p>
          <a:p>
            <a:pPr>
              <a:lnSpc>
                <a:spcPct val="100000"/>
              </a:lnSpc>
            </a:pPr>
            <a:r>
              <a:rPr lang="en-US" dirty="0" smtClean="0">
                <a:solidFill>
                  <a:srgbClr val="414141"/>
                </a:solidFill>
                <a:ea typeface="ヒラギノ角ゴ ProN W3"/>
              </a:rPr>
              <a:t>  Server </a:t>
            </a:r>
            <a:r>
              <a:rPr lang="en-US" dirty="0">
                <a:solidFill>
                  <a:srgbClr val="414141"/>
                </a:solidFill>
                <a:ea typeface="ヒラギノ角ゴ ProN W3"/>
              </a:rPr>
              <a:t>version: 5.6.17 MySQL Community Server (GPL)</a:t>
            </a:r>
            <a:endParaRPr lang="en-US" dirty="0" smtClean="0">
              <a:solidFill>
                <a:srgbClr val="414141"/>
              </a:solidFill>
              <a:latin typeface="Arial"/>
              <a:ea typeface="ヒラギノ角ゴ ProN W3"/>
            </a:endParaRPr>
          </a:p>
          <a:p>
            <a:pPr>
              <a:lnSpc>
                <a:spcPct val="100000"/>
              </a:lnSpc>
            </a:pPr>
            <a:endParaRPr dirty="0"/>
          </a:p>
        </p:txBody>
      </p:sp>
      <p:sp>
        <p:nvSpPr>
          <p:cNvPr id="134" name="CustomShape 3"/>
          <p:cNvSpPr/>
          <p:nvPr/>
        </p:nvSpPr>
        <p:spPr>
          <a:xfrm>
            <a:off x="355680" y="2717640"/>
            <a:ext cx="8254440" cy="914400"/>
          </a:xfrm>
          <a:prstGeom prst="rect">
            <a:avLst/>
          </a:prstGeom>
          <a:noFill/>
        </p:spPr>
      </p:sp>
    </p:spTree>
    <p:extLst>
      <p:ext uri="{BB962C8B-B14F-4D97-AF65-F5344CB8AC3E}">
        <p14:creationId xmlns:p14="http://schemas.microsoft.com/office/powerpoint/2010/main" val="3654560332"/>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Java</a:t>
            </a:r>
            <a:endParaRPr/>
          </a:p>
        </p:txBody>
      </p:sp>
      <p:sp>
        <p:nvSpPr>
          <p:cNvPr id="86" name="CustomShape 2"/>
          <p:cNvSpPr/>
          <p:nvPr/>
        </p:nvSpPr>
        <p:spPr>
          <a:xfrm>
            <a:off x="786960" y="1188720"/>
            <a:ext cx="7961648" cy="502920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GSAC uses Java.</a:t>
            </a:r>
            <a:endParaRPr dirty="0"/>
          </a:p>
          <a:p>
            <a:pPr>
              <a:lnSpc>
                <a:spcPct val="100000"/>
              </a:lnSpc>
            </a:pPr>
            <a:endParaRPr dirty="0"/>
          </a:p>
          <a:p>
            <a:pPr>
              <a:lnSpc>
                <a:spcPct val="100000"/>
              </a:lnSpc>
            </a:pPr>
            <a:r>
              <a:rPr lang="en-US" dirty="0" smtClean="0">
                <a:solidFill>
                  <a:srgbClr val="414141"/>
                </a:solidFill>
                <a:latin typeface="Arial"/>
                <a:ea typeface="ヒラギノ角ゴ ProN W3"/>
              </a:rPr>
              <a:t>The </a:t>
            </a:r>
            <a:r>
              <a:rPr lang="en-US" dirty="0">
                <a:solidFill>
                  <a:srgbClr val="414141"/>
                </a:solidFill>
                <a:latin typeface="Arial"/>
                <a:ea typeface="ヒラギノ角ゴ ProN W3"/>
              </a:rPr>
              <a:t>advantages of Java source code </a:t>
            </a:r>
            <a:r>
              <a:rPr lang="en-US" dirty="0" smtClean="0">
                <a:solidFill>
                  <a:srgbClr val="414141"/>
                </a:solidFill>
                <a:latin typeface="Arial"/>
                <a:ea typeface="ヒラギノ角ゴ ProN W3"/>
              </a:rPr>
              <a:t>are:</a:t>
            </a:r>
            <a:endParaRPr dirty="0"/>
          </a:p>
          <a:p>
            <a:pPr>
              <a:lnSpc>
                <a:spcPct val="100000"/>
              </a:lnSpc>
            </a:pPr>
            <a:endParaRPr dirty="0"/>
          </a:p>
          <a:p>
            <a:pPr>
              <a:lnSpc>
                <a:spcPct val="100000"/>
              </a:lnSpc>
              <a:buSzPct val="25000"/>
              <a:buFont typeface="StarSymbol"/>
              <a:buChar char=""/>
            </a:pPr>
            <a:r>
              <a:rPr lang="en-US" dirty="0" smtClean="0">
                <a:solidFill>
                  <a:srgbClr val="414141"/>
                </a:solidFill>
                <a:latin typeface="Arial"/>
                <a:ea typeface="ヒラギノ角ゴ ProN W3"/>
              </a:rPr>
              <a:t>- You </a:t>
            </a:r>
            <a:r>
              <a:rPr lang="en-US" dirty="0">
                <a:solidFill>
                  <a:srgbClr val="414141"/>
                </a:solidFill>
                <a:latin typeface="Arial"/>
                <a:ea typeface="ヒラギノ角ゴ ProN W3"/>
              </a:rPr>
              <a:t>adapt GSAC for your data repository and for the services you wish to provide</a:t>
            </a:r>
            <a:r>
              <a:rPr lang="en-US" dirty="0" smtClean="0">
                <a:solidFill>
                  <a:srgbClr val="414141"/>
                </a:solidFill>
                <a:latin typeface="Arial"/>
                <a:ea typeface="ヒラギノ角ゴ ProN W3"/>
              </a:rPr>
              <a:t>.  This is necessary since data centers have differing data sources.</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smtClean="0">
                <a:solidFill>
                  <a:srgbClr val="414141"/>
                </a:solidFill>
                <a:latin typeface="Arial"/>
                <a:ea typeface="ヒラギノ角ゴ ProN W3"/>
              </a:rPr>
              <a:t>- UNAVCO does </a:t>
            </a:r>
            <a:r>
              <a:rPr lang="en-US" dirty="0">
                <a:solidFill>
                  <a:srgbClr val="414141"/>
                </a:solidFill>
                <a:latin typeface="Arial"/>
                <a:ea typeface="ヒラギノ角ゴ ProN W3"/>
              </a:rPr>
              <a:t>not maintain multiple compiled versions of GSAC for multiple and changing operating systems (Mac, Windows, Linux, FreeBSD, etc.</a:t>
            </a:r>
            <a:r>
              <a:rPr lang="en-US" dirty="0" smtClean="0">
                <a:solidFill>
                  <a:srgbClr val="414141"/>
                </a:solidFill>
                <a:latin typeface="Arial"/>
                <a:ea typeface="ヒラギノ角ゴ ProN W3"/>
              </a:rPr>
              <a:t>)</a:t>
            </a:r>
          </a:p>
          <a:p>
            <a:pPr>
              <a:lnSpc>
                <a:spcPct val="100000"/>
              </a:lnSpc>
              <a:buSzPct val="25000"/>
              <a:buFont typeface="StarSymbol"/>
              <a:buChar char=""/>
            </a:pPr>
            <a:endParaRPr lang="en-US" dirty="0">
              <a:solidFill>
                <a:srgbClr val="414141"/>
              </a:solidFill>
              <a:latin typeface="Arial"/>
              <a:ea typeface="ヒラギノ角ゴ ProN W3"/>
            </a:endParaRPr>
          </a:p>
          <a:p>
            <a:pPr>
              <a:lnSpc>
                <a:spcPct val="100000"/>
              </a:lnSpc>
              <a:buSzPct val="25000"/>
              <a:buFont typeface="StarSymbol"/>
              <a:buChar char=""/>
            </a:pPr>
            <a:r>
              <a:rPr lang="en-US" dirty="0" smtClean="0">
                <a:solidFill>
                  <a:srgbClr val="414141"/>
                </a:solidFill>
                <a:latin typeface="Arial"/>
                <a:ea typeface="ヒラギノ角ゴ ProN W3"/>
              </a:rPr>
              <a:t>- open source collaborative GSAC development is supported.</a:t>
            </a:r>
            <a:endParaRPr lang="en-US" dirty="0" smtClean="0"/>
          </a:p>
          <a:p>
            <a:pPr>
              <a:lnSpc>
                <a:spcPct val="100000"/>
              </a:lnSpc>
            </a:pPr>
            <a:endParaRPr lang="en-US" dirty="0"/>
          </a:p>
          <a:p>
            <a:pPr>
              <a:lnSpc>
                <a:spcPct val="100000"/>
              </a:lnSpc>
            </a:pPr>
            <a:r>
              <a:rPr lang="en-US" dirty="0" smtClean="0">
                <a:solidFill>
                  <a:srgbClr val="414141"/>
                </a:solidFill>
                <a:latin typeface="Arial"/>
                <a:ea typeface="ヒラギノ角ゴ ProN W3"/>
              </a:rPr>
              <a:t>The disadvantages </a:t>
            </a:r>
            <a:r>
              <a:rPr lang="en-US" dirty="0">
                <a:solidFill>
                  <a:srgbClr val="414141"/>
                </a:solidFill>
                <a:latin typeface="Arial"/>
                <a:ea typeface="ヒラギノ角ゴ ProN W3"/>
              </a:rPr>
              <a:t>of a Java build </a:t>
            </a:r>
            <a:r>
              <a:rPr lang="en-US" dirty="0" smtClean="0">
                <a:solidFill>
                  <a:srgbClr val="414141"/>
                </a:solidFill>
                <a:latin typeface="Arial"/>
                <a:ea typeface="ヒラギノ角ゴ ProN W3"/>
              </a:rPr>
              <a:t>are</a:t>
            </a:r>
            <a:r>
              <a:rPr lang="en-US" dirty="0" smtClean="0">
                <a:solidFill>
                  <a:srgbClr val="414141"/>
                </a:solidFill>
                <a:latin typeface="Arial"/>
                <a:ea typeface="ヒラギノ角ゴ ProN W3"/>
              </a:rPr>
              <a:t>:</a:t>
            </a:r>
            <a:endParaRPr dirty="0"/>
          </a:p>
          <a:p>
            <a:pPr>
              <a:lnSpc>
                <a:spcPct val="100000"/>
              </a:lnSpc>
            </a:pPr>
            <a:endParaRPr dirty="0"/>
          </a:p>
          <a:p>
            <a:pPr>
              <a:lnSpc>
                <a:spcPct val="100000"/>
              </a:lnSpc>
              <a:buSzPct val="25000"/>
              <a:buFont typeface="StarSymbol"/>
              <a:buChar char=""/>
            </a:pPr>
            <a:r>
              <a:rPr lang="en-US" dirty="0" smtClean="0">
                <a:solidFill>
                  <a:srgbClr val="414141"/>
                </a:solidFill>
                <a:latin typeface="Arial"/>
                <a:ea typeface="ヒラギノ角ゴ ProN W3"/>
              </a:rPr>
              <a:t>- GSAC </a:t>
            </a:r>
            <a:r>
              <a:rPr lang="en-US" dirty="0">
                <a:solidFill>
                  <a:srgbClr val="414141"/>
                </a:solidFill>
                <a:latin typeface="Arial"/>
                <a:ea typeface="ヒラギノ角ゴ ProN W3"/>
              </a:rPr>
              <a:t>does not work “out of the </a:t>
            </a:r>
            <a:r>
              <a:rPr lang="en-US" dirty="0" smtClean="0">
                <a:solidFill>
                  <a:srgbClr val="414141"/>
                </a:solidFill>
                <a:latin typeface="Arial"/>
                <a:ea typeface="ヒラギノ角ゴ ProN W3"/>
              </a:rPr>
              <a:t>box”</a:t>
            </a:r>
          </a:p>
          <a:p>
            <a:pPr>
              <a:lnSpc>
                <a:spcPct val="100000"/>
              </a:lnSpc>
              <a:buSzPct val="25000"/>
              <a:buFont typeface="StarSymbol"/>
              <a:buChar char=""/>
            </a:pPr>
            <a:endParaRPr lang="en-US" dirty="0">
              <a:solidFill>
                <a:srgbClr val="414141"/>
              </a:solidFill>
              <a:latin typeface="Arial"/>
              <a:ea typeface="ヒラギノ角ゴ ProN W3"/>
            </a:endParaRPr>
          </a:p>
          <a:p>
            <a:pPr>
              <a:lnSpc>
                <a:spcPct val="100000"/>
              </a:lnSpc>
              <a:buSzPct val="25000"/>
              <a:buFont typeface="StarSymbol"/>
              <a:buChar char=""/>
            </a:pPr>
            <a:r>
              <a:rPr lang="en-US" dirty="0" smtClean="0">
                <a:solidFill>
                  <a:srgbClr val="414141"/>
                </a:solidFill>
                <a:latin typeface="Arial"/>
                <a:ea typeface="ヒラギノ角ゴ ProN W3"/>
              </a:rPr>
              <a:t>- you have to build GSAC to install it</a:t>
            </a:r>
            <a:endParaRPr dirty="0"/>
          </a:p>
        </p:txBody>
      </p:sp>
      <p:sp>
        <p:nvSpPr>
          <p:cNvPr id="87"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800" dirty="0">
                <a:solidFill>
                  <a:srgbClr val="280099"/>
                </a:solidFill>
                <a:latin typeface="Gill Sans Light"/>
                <a:ea typeface="ヒラギノ角ゴ ProN W3"/>
              </a:rPr>
              <a:t>GSAC: Installation </a:t>
            </a:r>
            <a:r>
              <a:rPr lang="en-US" sz="2800" dirty="0" smtClean="0">
                <a:solidFill>
                  <a:srgbClr val="280099"/>
                </a:solidFill>
                <a:latin typeface="Gill Sans Light"/>
                <a:ea typeface="ヒラギノ角ゴ ProN W3"/>
              </a:rPr>
              <a:t>Instructions, </a:t>
            </a:r>
            <a:r>
              <a:rPr lang="en-US" sz="2800" dirty="0" smtClean="0">
                <a:solidFill>
                  <a:srgbClr val="280099"/>
                </a:solidFill>
                <a:latin typeface="Gill Sans Light"/>
                <a:ea typeface="ヒラギノ角ゴ ProN W3"/>
              </a:rPr>
              <a:t>3 </a:t>
            </a:r>
            <a:endParaRPr sz="2800" dirty="0"/>
          </a:p>
        </p:txBody>
      </p:sp>
      <p:sp>
        <p:nvSpPr>
          <p:cNvPr id="133" name="CustomShape 2"/>
          <p:cNvSpPr/>
          <p:nvPr/>
        </p:nvSpPr>
        <p:spPr>
          <a:xfrm>
            <a:off x="731520" y="1554480"/>
            <a:ext cx="8046360" cy="4480560"/>
          </a:xfrm>
          <a:prstGeom prst="rect">
            <a:avLst/>
          </a:prstGeom>
          <a:noFill/>
        </p:spPr>
        <p:txBody>
          <a:bodyPr lIns="90000" tIns="45000" rIns="90000" bIns="45000"/>
          <a:lstStyle/>
          <a:p>
            <a:pPr>
              <a:lnSpc>
                <a:spcPct val="100000"/>
              </a:lnSpc>
            </a:pPr>
            <a:r>
              <a:rPr lang="en-US" dirty="0" smtClean="0">
                <a:solidFill>
                  <a:srgbClr val="414141"/>
                </a:solidFill>
                <a:latin typeface="Arial"/>
                <a:ea typeface="ヒラギノ角ゴ ProN W3"/>
              </a:rPr>
              <a:t>Begin </a:t>
            </a:r>
            <a:r>
              <a:rPr lang="en-US" dirty="0" smtClean="0">
                <a:solidFill>
                  <a:srgbClr val="414141"/>
                </a:solidFill>
                <a:latin typeface="Arial"/>
                <a:ea typeface="ヒラギノ角ゴ ProN W3"/>
              </a:rPr>
              <a:t>Installation:</a:t>
            </a:r>
          </a:p>
          <a:p>
            <a:pPr>
              <a:lnSpc>
                <a:spcPct val="100000"/>
              </a:lnSpc>
            </a:pPr>
            <a:endParaRPr lang="en-US"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   download </a:t>
            </a:r>
            <a:r>
              <a:rPr lang="en-US" dirty="0">
                <a:solidFill>
                  <a:srgbClr val="414141"/>
                </a:solidFill>
                <a:latin typeface="Arial"/>
                <a:ea typeface="ヒラギノ角ゴ ProN W3"/>
              </a:rPr>
              <a:t>the GSAC </a:t>
            </a:r>
            <a:r>
              <a:rPr lang="en-US" dirty="0" smtClean="0">
                <a:solidFill>
                  <a:srgbClr val="414141"/>
                </a:solidFill>
                <a:latin typeface="Arial"/>
                <a:ea typeface="ヒラギノ角ゴ ProN W3"/>
              </a:rPr>
              <a:t>package</a:t>
            </a:r>
            <a:r>
              <a:rPr lang="en-US" dirty="0">
                <a:solidFill>
                  <a:srgbClr val="414141"/>
                </a:solidFill>
                <a:latin typeface="Arial"/>
                <a:ea typeface="ヒラギノ角ゴ ProN W3"/>
              </a:rPr>
              <a:t>:</a:t>
            </a:r>
            <a:endParaRPr dirty="0"/>
          </a:p>
          <a:p>
            <a:pPr>
              <a:lnSpc>
                <a:spcPct val="100000"/>
              </a:lnSpc>
            </a:pPr>
            <a:endParaRPr dirty="0"/>
          </a:p>
          <a:p>
            <a:pPr>
              <a:lnSpc>
                <a:spcPct val="100000"/>
              </a:lnSpc>
            </a:pPr>
            <a:r>
              <a:rPr lang="en-US" dirty="0" smtClean="0">
                <a:solidFill>
                  <a:srgbClr val="414141"/>
                </a:solidFill>
                <a:latin typeface="Arial"/>
                <a:ea typeface="ヒラギノ角ゴ ProN W3"/>
              </a:rPr>
              <a:t>   </a:t>
            </a:r>
            <a:r>
              <a:rPr lang="en-US" dirty="0" err="1" smtClean="0">
                <a:solidFill>
                  <a:srgbClr val="414141"/>
                </a:solidFill>
                <a:latin typeface="Arial"/>
                <a:ea typeface="ヒラギノ角ゴ ProN W3"/>
              </a:rPr>
              <a:t>svn</a:t>
            </a:r>
            <a:r>
              <a:rPr lang="en-US" dirty="0" smtClean="0">
                <a:solidFill>
                  <a:srgbClr val="414141"/>
                </a:solidFill>
                <a:latin typeface="Arial"/>
                <a:ea typeface="ヒラギノ角ゴ ProN W3"/>
              </a:rPr>
              <a:t> </a:t>
            </a:r>
            <a:r>
              <a:rPr lang="en-US" dirty="0">
                <a:solidFill>
                  <a:srgbClr val="414141"/>
                </a:solidFill>
                <a:latin typeface="Arial"/>
                <a:ea typeface="ヒラギノ角ゴ ProN W3"/>
              </a:rPr>
              <a:t>export </a:t>
            </a:r>
            <a:r>
              <a:rPr lang="en-US" dirty="0" err="1">
                <a:solidFill>
                  <a:srgbClr val="414141"/>
                </a:solidFill>
                <a:latin typeface="Arial"/>
                <a:ea typeface="ヒラギノ角ゴ ProN W3"/>
              </a:rPr>
              <a:t>svn</a:t>
            </a:r>
            <a:r>
              <a:rPr lang="en-US" dirty="0">
                <a:solidFill>
                  <a:srgbClr val="414141"/>
                </a:solidFill>
                <a:latin typeface="Arial"/>
                <a:ea typeface="ヒラギノ角ゴ ProN W3"/>
              </a:rPr>
              <a:t>://</a:t>
            </a:r>
            <a:r>
              <a:rPr lang="en-US" dirty="0" err="1">
                <a:solidFill>
                  <a:srgbClr val="414141"/>
                </a:solidFill>
                <a:latin typeface="Arial"/>
                <a:ea typeface="ヒラギノ角ゴ ProN W3"/>
              </a:rPr>
              <a:t>svn.code.sf.net</a:t>
            </a:r>
            <a:r>
              <a:rPr lang="en-US" dirty="0">
                <a:solidFill>
                  <a:srgbClr val="414141"/>
                </a:solidFill>
                <a:latin typeface="Arial"/>
                <a:ea typeface="ヒラギノ角ゴ ProN W3"/>
              </a:rPr>
              <a:t>/p/</a:t>
            </a:r>
            <a:r>
              <a:rPr lang="en-US" dirty="0" err="1">
                <a:solidFill>
                  <a:srgbClr val="414141"/>
                </a:solidFill>
                <a:latin typeface="Arial"/>
                <a:ea typeface="ヒラギノ角ゴ ProN W3"/>
              </a:rPr>
              <a:t>gsac</a:t>
            </a:r>
            <a:r>
              <a:rPr lang="en-US" dirty="0">
                <a:solidFill>
                  <a:srgbClr val="414141"/>
                </a:solidFill>
                <a:latin typeface="Arial"/>
                <a:ea typeface="ヒラギノ角ゴ ProN W3"/>
              </a:rPr>
              <a:t>/code/trunk </a:t>
            </a:r>
            <a:r>
              <a:rPr lang="en-US" dirty="0" err="1">
                <a:solidFill>
                  <a:srgbClr val="414141"/>
                </a:solidFill>
                <a:latin typeface="Arial"/>
                <a:ea typeface="ヒラギノ角ゴ ProN W3"/>
              </a:rPr>
              <a:t>gsac</a:t>
            </a:r>
            <a:r>
              <a:rPr lang="en-US" dirty="0">
                <a:solidFill>
                  <a:srgbClr val="414141"/>
                </a:solidFill>
                <a:latin typeface="Arial"/>
                <a:ea typeface="ヒラギノ角ゴ ProN W3"/>
              </a:rPr>
              <a:t>-code</a:t>
            </a:r>
            <a:endParaRPr dirty="0"/>
          </a:p>
          <a:p>
            <a:pPr>
              <a:lnSpc>
                <a:spcPct val="100000"/>
              </a:lnSpc>
            </a:pPr>
            <a:endParaRPr dirty="0"/>
          </a:p>
          <a:p>
            <a:pPr>
              <a:lnSpc>
                <a:spcPct val="100000"/>
              </a:lnSpc>
            </a:pPr>
            <a:endParaRPr dirty="0"/>
          </a:p>
          <a:p>
            <a:pPr>
              <a:lnSpc>
                <a:spcPct val="100000"/>
              </a:lnSpc>
            </a:pPr>
            <a:r>
              <a:rPr lang="en-US" dirty="0">
                <a:solidFill>
                  <a:srgbClr val="414141"/>
                </a:solidFill>
                <a:latin typeface="Arial"/>
                <a:ea typeface="ヒラギノ角ゴ ProN W3"/>
              </a:rPr>
              <a:t>Complete installation instructions are in the GSAC package from </a:t>
            </a:r>
            <a:r>
              <a:rPr lang="en-US" dirty="0" err="1">
                <a:solidFill>
                  <a:srgbClr val="414141"/>
                </a:solidFill>
                <a:latin typeface="Arial"/>
                <a:ea typeface="ヒラギノ角ゴ ProN W3"/>
              </a:rPr>
              <a:t>SourceForge</a:t>
            </a:r>
            <a:r>
              <a:rPr lang="en-US" dirty="0">
                <a:solidFill>
                  <a:srgbClr val="414141"/>
                </a:solidFill>
                <a:latin typeface="Arial"/>
                <a:ea typeface="ヒラギノ角ゴ ProN W3"/>
              </a:rPr>
              <a:t>:</a:t>
            </a:r>
            <a:endParaRPr dirty="0"/>
          </a:p>
          <a:p>
            <a:pPr>
              <a:lnSpc>
                <a:spcPct val="100000"/>
              </a:lnSpc>
            </a:pPr>
            <a:endParaRPr dirty="0"/>
          </a:p>
          <a:p>
            <a:pPr>
              <a:lnSpc>
                <a:spcPct val="100000"/>
              </a:lnSpc>
            </a:pPr>
            <a:r>
              <a:rPr lang="en-US" dirty="0">
                <a:solidFill>
                  <a:srgbClr val="414141"/>
                </a:solidFill>
                <a:latin typeface="Arial"/>
                <a:ea typeface="ヒラギノ角ゴ ProN W3"/>
              </a:rPr>
              <a:t>After the </a:t>
            </a:r>
            <a:r>
              <a:rPr lang="en-US" dirty="0" err="1">
                <a:solidFill>
                  <a:srgbClr val="414141"/>
                </a:solidFill>
                <a:latin typeface="Arial"/>
                <a:ea typeface="ヒラギノ角ゴ ProN W3"/>
              </a:rPr>
              <a:t>svn</a:t>
            </a:r>
            <a:r>
              <a:rPr lang="en-US" dirty="0">
                <a:solidFill>
                  <a:srgbClr val="414141"/>
                </a:solidFill>
                <a:latin typeface="Arial"/>
                <a:ea typeface="ヒラギノ角ゴ ProN W3"/>
              </a:rPr>
              <a:t> export, use the README file in </a:t>
            </a:r>
            <a:endParaRPr dirty="0"/>
          </a:p>
          <a:p>
            <a:pPr>
              <a:lnSpc>
                <a:spcPct val="100000"/>
              </a:lnSpc>
            </a:pPr>
            <a:endParaRPr dirty="0"/>
          </a:p>
          <a:p>
            <a:pPr>
              <a:lnSpc>
                <a:spcPct val="100000"/>
              </a:lnSpc>
            </a:pPr>
            <a:r>
              <a:rPr lang="en-US" dirty="0" err="1">
                <a:solidFill>
                  <a:srgbClr val="414141"/>
                </a:solidFill>
                <a:latin typeface="Courier 10 Pitch"/>
                <a:ea typeface="ヒラギノ角ゴ ProN W3"/>
              </a:rPr>
              <a:t>gsac</a:t>
            </a:r>
            <a:r>
              <a:rPr lang="en-US" dirty="0">
                <a:solidFill>
                  <a:srgbClr val="414141"/>
                </a:solidFill>
                <a:latin typeface="Courier 10 Pitch"/>
                <a:ea typeface="ヒラギノ角ゴ ProN W3"/>
              </a:rPr>
              <a:t>-code/</a:t>
            </a:r>
            <a:r>
              <a:rPr lang="en-US" dirty="0" err="1">
                <a:solidFill>
                  <a:srgbClr val="414141"/>
                </a:solidFill>
                <a:latin typeface="Courier 10 Pitch"/>
                <a:ea typeface="ヒラギノ角ゴ ProN W3"/>
              </a:rPr>
              <a:t>src</a:t>
            </a:r>
            <a:r>
              <a:rPr lang="en-US" dirty="0">
                <a:solidFill>
                  <a:srgbClr val="414141"/>
                </a:solidFill>
                <a:latin typeface="Courier 10 Pitch"/>
                <a:ea typeface="ヒラギノ角ゴ ProN W3"/>
              </a:rPr>
              <a:t>/org/</a:t>
            </a:r>
            <a:r>
              <a:rPr lang="en-US" dirty="0" err="1" smtClean="0">
                <a:solidFill>
                  <a:srgbClr val="414141"/>
                </a:solidFill>
                <a:latin typeface="Courier 10 Pitch"/>
                <a:ea typeface="ヒラギノ角ゴ ProN W3"/>
              </a:rPr>
              <a:t>gsac</a:t>
            </a:r>
            <a:r>
              <a:rPr lang="en-US" dirty="0" smtClean="0">
                <a:solidFill>
                  <a:srgbClr val="414141"/>
                </a:solidFill>
                <a:latin typeface="Courier 10 Pitch"/>
                <a:ea typeface="ヒラギノ角ゴ ProN W3"/>
              </a:rPr>
              <a:t>/</a:t>
            </a:r>
            <a:endParaRPr dirty="0"/>
          </a:p>
          <a:p>
            <a:pPr>
              <a:lnSpc>
                <a:spcPct val="100000"/>
              </a:lnSpc>
            </a:pPr>
            <a:endParaRPr dirty="0"/>
          </a:p>
        </p:txBody>
      </p:sp>
      <p:sp>
        <p:nvSpPr>
          <p:cNvPr id="134" name="CustomShape 3"/>
          <p:cNvSpPr/>
          <p:nvPr/>
        </p:nvSpPr>
        <p:spPr>
          <a:xfrm>
            <a:off x="355680" y="2717640"/>
            <a:ext cx="8254440" cy="914400"/>
          </a:xfrm>
          <a:prstGeom prst="rect">
            <a:avLst/>
          </a:prstGeom>
          <a:noFill/>
        </p:spPr>
      </p:sp>
    </p:spTree>
    <p:extLst>
      <p:ext uri="{BB962C8B-B14F-4D97-AF65-F5344CB8AC3E}">
        <p14:creationId xmlns:p14="http://schemas.microsoft.com/office/powerpoint/2010/main" val="1627971739"/>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39"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40" name="CustomShape 3"/>
          <p:cNvSpPr/>
          <p:nvPr/>
        </p:nvSpPr>
        <p:spPr>
          <a:xfrm>
            <a:off x="355680" y="2717640"/>
            <a:ext cx="8254440" cy="914400"/>
          </a:xfrm>
          <a:prstGeom prst="rect">
            <a:avLst/>
          </a:prstGeom>
          <a:noFill/>
        </p:spPr>
      </p:sp>
      <p:sp>
        <p:nvSpPr>
          <p:cNvPr id="141" name="TextShape 4"/>
          <p:cNvSpPr txBox="1"/>
          <p:nvPr/>
        </p:nvSpPr>
        <p:spPr>
          <a:xfrm>
            <a:off x="548640" y="929303"/>
            <a:ext cx="8348400" cy="2549880"/>
          </a:xfrm>
          <a:prstGeom prst="rect">
            <a:avLst/>
          </a:prstGeom>
        </p:spPr>
        <p:txBody>
          <a:bodyPr wrap="none" lIns="126360" tIns="81360" rIns="126360" bIns="81360"/>
          <a:lstStyle/>
          <a:p>
            <a:pPr>
              <a:lnSpc>
                <a:spcPct val="100000"/>
              </a:lnSpc>
            </a:pPr>
            <a:r>
              <a:rPr lang="en-US" sz="1600" dirty="0">
                <a:solidFill>
                  <a:srgbClr val="414141"/>
                </a:solidFill>
                <a:ea typeface="ヒラギノ角ゴ ProN W3"/>
              </a:rPr>
              <a:t>Two or more GSAC Repositories can be </a:t>
            </a:r>
            <a:r>
              <a:rPr lang="en-US" sz="1600" i="1" dirty="0">
                <a:solidFill>
                  <a:srgbClr val="414141"/>
                </a:solidFill>
                <a:ea typeface="ヒラギノ角ゴ ProN W3"/>
              </a:rPr>
              <a:t>federated.</a:t>
            </a:r>
            <a:endParaRPr dirty="0"/>
          </a:p>
          <a:p>
            <a:pPr>
              <a:lnSpc>
                <a:spcPct val="100000"/>
              </a:lnSpc>
            </a:pPr>
            <a:endParaRPr dirty="0"/>
          </a:p>
          <a:p>
            <a:pPr>
              <a:lnSpc>
                <a:spcPct val="100000"/>
              </a:lnSpc>
            </a:pPr>
            <a:r>
              <a:rPr lang="en-US" sz="1600" dirty="0">
                <a:solidFill>
                  <a:srgbClr val="414141"/>
                </a:solidFill>
                <a:ea typeface="ヒラギノ角ゴ ProN W3"/>
              </a:rPr>
              <a:t>A federated GSAC repository is a GSAC Server which effectively merges </a:t>
            </a:r>
            <a:endParaRPr lang="en-US" sz="1600" dirty="0" smtClean="0">
              <a:solidFill>
                <a:srgbClr val="414141"/>
              </a:solidFill>
              <a:ea typeface="ヒラギノ角ゴ ProN W3"/>
            </a:endParaRPr>
          </a:p>
          <a:p>
            <a:pPr>
              <a:lnSpc>
                <a:spcPct val="100000"/>
              </a:lnSpc>
            </a:pPr>
            <a:r>
              <a:rPr lang="en-US" sz="1600" dirty="0" smtClean="0">
                <a:solidFill>
                  <a:srgbClr val="414141"/>
                </a:solidFill>
                <a:ea typeface="ヒラギノ角ゴ ProN W3"/>
              </a:rPr>
              <a:t>or </a:t>
            </a:r>
            <a:r>
              <a:rPr lang="en-US" sz="1600" dirty="0">
                <a:solidFill>
                  <a:srgbClr val="414141"/>
                </a:solidFill>
                <a:ea typeface="ヒラギノ角ゴ ProN W3"/>
              </a:rPr>
              <a:t>joins services from other GSACs.</a:t>
            </a:r>
            <a:endParaRPr dirty="0"/>
          </a:p>
          <a:p>
            <a:pPr>
              <a:lnSpc>
                <a:spcPct val="100000"/>
              </a:lnSpc>
            </a:pPr>
            <a:endParaRPr dirty="0"/>
          </a:p>
          <a:p>
            <a:pPr>
              <a:lnSpc>
                <a:spcPct val="100000"/>
              </a:lnSpc>
            </a:pPr>
            <a:r>
              <a:rPr lang="en-US" sz="1600" dirty="0">
                <a:solidFill>
                  <a:srgbClr val="414141"/>
                </a:solidFill>
                <a:ea typeface="ヒラギノ角ゴ ProN W3"/>
              </a:rPr>
              <a:t>The repository implementation uses the web services of the individual </a:t>
            </a:r>
            <a:r>
              <a:rPr lang="en-US" sz="1600" dirty="0" smtClean="0">
                <a:solidFill>
                  <a:srgbClr val="414141"/>
                </a:solidFill>
                <a:ea typeface="ヒラギノ角ゴ ProN W3"/>
              </a:rPr>
              <a:t>repositories </a:t>
            </a:r>
            <a:r>
              <a:rPr lang="en-US" sz="1600" dirty="0">
                <a:solidFill>
                  <a:srgbClr val="414141"/>
                </a:solidFill>
                <a:ea typeface="ヒラギノ角ゴ ProN W3"/>
              </a:rPr>
              <a:t>for </a:t>
            </a:r>
            <a:endParaRPr lang="en-US" sz="1600" dirty="0" smtClean="0">
              <a:solidFill>
                <a:srgbClr val="414141"/>
              </a:solidFill>
              <a:ea typeface="ヒラギノ角ゴ ProN W3"/>
            </a:endParaRPr>
          </a:p>
          <a:p>
            <a:pPr>
              <a:lnSpc>
                <a:spcPct val="100000"/>
              </a:lnSpc>
            </a:pPr>
            <a:r>
              <a:rPr lang="en-US" sz="1600" dirty="0" smtClean="0">
                <a:solidFill>
                  <a:srgbClr val="414141"/>
                </a:solidFill>
                <a:ea typeface="ヒラギノ角ゴ ProN W3"/>
              </a:rPr>
              <a:t>query</a:t>
            </a:r>
            <a:r>
              <a:rPr lang="en-US" sz="1600" dirty="0">
                <a:solidFill>
                  <a:srgbClr val="414141"/>
                </a:solidFill>
                <a:ea typeface="ヒラギノ角ゴ ProN W3"/>
              </a:rPr>
              <a:t>/response</a:t>
            </a:r>
            <a:r>
              <a:rPr lang="en-US" sz="1600" dirty="0" smtClean="0">
                <a:solidFill>
                  <a:srgbClr val="414141"/>
                </a:solidFill>
                <a:ea typeface="ヒラギノ角ゴ ProN W3"/>
              </a:rPr>
              <a:t>.  It </a:t>
            </a:r>
            <a:r>
              <a:rPr lang="en-US" sz="1600" dirty="0">
                <a:solidFill>
                  <a:srgbClr val="414141"/>
                </a:solidFill>
                <a:ea typeface="ヒラギノ角ゴ ProN W3"/>
              </a:rPr>
              <a:t>calls the Repository Implementation XML of other GSACs </a:t>
            </a:r>
            <a:endParaRPr lang="en-US" sz="1600" dirty="0" smtClean="0">
              <a:solidFill>
                <a:srgbClr val="414141"/>
              </a:solidFill>
              <a:ea typeface="ヒラギノ角ゴ ProN W3"/>
            </a:endParaRPr>
          </a:p>
          <a:p>
            <a:pPr>
              <a:lnSpc>
                <a:spcPct val="100000"/>
              </a:lnSpc>
            </a:pPr>
            <a:r>
              <a:rPr lang="en-US" sz="1600" dirty="0" smtClean="0">
                <a:solidFill>
                  <a:srgbClr val="414141"/>
                </a:solidFill>
                <a:ea typeface="ヒラギノ角ゴ ProN W3"/>
              </a:rPr>
              <a:t>to </a:t>
            </a:r>
            <a:r>
              <a:rPr lang="en-US" sz="1600" dirty="0">
                <a:solidFill>
                  <a:srgbClr val="414141"/>
                </a:solidFill>
                <a:ea typeface="ヒラギノ角ゴ ProN W3"/>
              </a:rPr>
              <a:t>learn their services.</a:t>
            </a:r>
            <a:endParaRPr dirty="0"/>
          </a:p>
          <a:p>
            <a:pPr>
              <a:lnSpc>
                <a:spcPct val="100000"/>
              </a:lnSpc>
            </a:pPr>
            <a:endParaRPr dirty="0"/>
          </a:p>
        </p:txBody>
      </p:sp>
      <p:pic>
        <p:nvPicPr>
          <p:cNvPr id="142" name="Picture 141"/>
          <p:cNvPicPr/>
          <p:nvPr/>
        </p:nvPicPr>
        <p:blipFill>
          <a:blip r:embed="rId2"/>
          <a:stretch>
            <a:fillRect/>
          </a:stretch>
        </p:blipFill>
        <p:spPr>
          <a:xfrm>
            <a:off x="2184140" y="3354480"/>
            <a:ext cx="4636080" cy="32004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dirty="0">
                <a:solidFill>
                  <a:srgbClr val="280099"/>
                </a:solidFill>
                <a:latin typeface="Gill Sans Light"/>
                <a:ea typeface="ヒラギノ角ゴ ProN W3"/>
              </a:rPr>
              <a:t>Federated GSAC </a:t>
            </a:r>
            <a:r>
              <a:rPr lang="en-US" sz="2800" dirty="0" smtClean="0">
                <a:solidFill>
                  <a:srgbClr val="280099"/>
                </a:solidFill>
                <a:latin typeface="Gill Sans Light"/>
                <a:ea typeface="ヒラギノ角ゴ ProN W3"/>
              </a:rPr>
              <a:t>Servers </a:t>
            </a:r>
            <a:endParaRPr dirty="0"/>
          </a:p>
        </p:txBody>
      </p:sp>
      <p:sp>
        <p:nvSpPr>
          <p:cNvPr id="144"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45" name="CustomShape 3"/>
          <p:cNvSpPr/>
          <p:nvPr/>
        </p:nvSpPr>
        <p:spPr>
          <a:xfrm>
            <a:off x="355680" y="2717640"/>
            <a:ext cx="8254440" cy="914400"/>
          </a:xfrm>
          <a:prstGeom prst="rect">
            <a:avLst/>
          </a:prstGeom>
          <a:noFill/>
        </p:spPr>
      </p:sp>
      <p:pic>
        <p:nvPicPr>
          <p:cNvPr id="146" name="Picture 145"/>
          <p:cNvPicPr/>
          <p:nvPr/>
        </p:nvPicPr>
        <p:blipFill>
          <a:blip r:embed="rId2"/>
          <a:stretch>
            <a:fillRect/>
          </a:stretch>
        </p:blipFill>
        <p:spPr>
          <a:xfrm>
            <a:off x="264600" y="748440"/>
            <a:ext cx="8677800" cy="59893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48"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49" name="CustomShape 3"/>
          <p:cNvSpPr/>
          <p:nvPr/>
        </p:nvSpPr>
        <p:spPr>
          <a:xfrm>
            <a:off x="355680" y="2717640"/>
            <a:ext cx="8254440" cy="914400"/>
          </a:xfrm>
          <a:prstGeom prst="rect">
            <a:avLst/>
          </a:prstGeom>
          <a:noFill/>
        </p:spPr>
      </p:sp>
      <p:pic>
        <p:nvPicPr>
          <p:cNvPr id="150" name="Picture 149"/>
          <p:cNvPicPr/>
          <p:nvPr/>
        </p:nvPicPr>
        <p:blipFill>
          <a:blip r:embed="rId2"/>
          <a:stretch>
            <a:fillRect/>
          </a:stretch>
        </p:blipFill>
        <p:spPr>
          <a:xfrm>
            <a:off x="1095120" y="799560"/>
            <a:ext cx="6793920" cy="59436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52"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53" name="CustomShape 3"/>
          <p:cNvSpPr/>
          <p:nvPr/>
        </p:nvSpPr>
        <p:spPr>
          <a:xfrm>
            <a:off x="355680" y="2717640"/>
            <a:ext cx="8254440" cy="914400"/>
          </a:xfrm>
          <a:prstGeom prst="rect">
            <a:avLst/>
          </a:prstGeom>
          <a:noFill/>
        </p:spPr>
      </p:sp>
      <p:pic>
        <p:nvPicPr>
          <p:cNvPr id="154" name="Picture 153"/>
          <p:cNvPicPr/>
          <p:nvPr/>
        </p:nvPicPr>
        <p:blipFill>
          <a:blip r:embed="rId2"/>
          <a:stretch>
            <a:fillRect/>
          </a:stretch>
        </p:blipFill>
        <p:spPr>
          <a:xfrm>
            <a:off x="1645920" y="731520"/>
            <a:ext cx="5760720" cy="58521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56"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57" name="CustomShape 3"/>
          <p:cNvSpPr/>
          <p:nvPr/>
        </p:nvSpPr>
        <p:spPr>
          <a:xfrm>
            <a:off x="355680" y="2717640"/>
            <a:ext cx="8254440" cy="914400"/>
          </a:xfrm>
          <a:prstGeom prst="rect">
            <a:avLst/>
          </a:prstGeom>
          <a:noFill/>
        </p:spPr>
      </p:sp>
      <p:pic>
        <p:nvPicPr>
          <p:cNvPr id="158" name="Picture 157"/>
          <p:cNvPicPr/>
          <p:nvPr/>
        </p:nvPicPr>
        <p:blipFill>
          <a:blip r:embed="rId2"/>
          <a:stretch>
            <a:fillRect/>
          </a:stretch>
        </p:blipFill>
        <p:spPr>
          <a:xfrm>
            <a:off x="1289160" y="822960"/>
            <a:ext cx="6574680" cy="59436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60"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61" name="CustomShape 3"/>
          <p:cNvSpPr/>
          <p:nvPr/>
        </p:nvSpPr>
        <p:spPr>
          <a:xfrm>
            <a:off x="355680" y="2717640"/>
            <a:ext cx="8254440" cy="914400"/>
          </a:xfrm>
          <a:prstGeom prst="rect">
            <a:avLst/>
          </a:prstGeom>
          <a:noFill/>
        </p:spPr>
      </p:sp>
      <p:pic>
        <p:nvPicPr>
          <p:cNvPr id="162" name="Picture 161"/>
          <p:cNvPicPr/>
          <p:nvPr/>
        </p:nvPicPr>
        <p:blipFill>
          <a:blip r:embed="rId2"/>
          <a:stretch>
            <a:fillRect/>
          </a:stretch>
        </p:blipFill>
        <p:spPr>
          <a:xfrm>
            <a:off x="1371600" y="731520"/>
            <a:ext cx="6656760" cy="59436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64" name="CustomShape 2"/>
          <p:cNvSpPr/>
          <p:nvPr/>
        </p:nvSpPr>
        <p:spPr>
          <a:xfrm>
            <a:off x="731520" y="1280160"/>
            <a:ext cx="7863480" cy="2835000"/>
          </a:xfrm>
          <a:prstGeom prst="rect">
            <a:avLst/>
          </a:prstGeom>
          <a:noFill/>
        </p:spPr>
        <p:txBody>
          <a:bodyPr lIns="90000" tIns="45000" rIns="90000" bIns="45000"/>
          <a:lstStyle/>
          <a:p>
            <a:pPr>
              <a:lnSpc>
                <a:spcPct val="100000"/>
              </a:lnSpc>
            </a:pPr>
            <a:r>
              <a:rPr lang="en-US" sz="2000">
                <a:solidFill>
                  <a:srgbClr val="414141"/>
                </a:solidFill>
                <a:latin typeface="Arial"/>
                <a:ea typeface="ヒラギノ角ゴ ProN W3"/>
              </a:rPr>
              <a:t> </a:t>
            </a:r>
            <a:endParaRPr/>
          </a:p>
        </p:txBody>
      </p:sp>
      <p:sp>
        <p:nvSpPr>
          <p:cNvPr id="165" name="CustomShape 3"/>
          <p:cNvSpPr/>
          <p:nvPr/>
        </p:nvSpPr>
        <p:spPr>
          <a:xfrm>
            <a:off x="355680" y="2717640"/>
            <a:ext cx="8254440" cy="914400"/>
          </a:xfrm>
          <a:prstGeom prst="rect">
            <a:avLst/>
          </a:prstGeom>
          <a:noFill/>
        </p:spPr>
      </p:sp>
      <p:sp>
        <p:nvSpPr>
          <p:cNvPr id="166" name="TextShape 4"/>
          <p:cNvSpPr txBox="1"/>
          <p:nvPr/>
        </p:nvSpPr>
        <p:spPr>
          <a:xfrm>
            <a:off x="822960" y="914400"/>
            <a:ext cx="8074080" cy="5561640"/>
          </a:xfrm>
          <a:prstGeom prst="rect">
            <a:avLst/>
          </a:prstGeom>
        </p:spPr>
        <p:txBody>
          <a:bodyPr wrap="none" lIns="126360" tIns="81360" rIns="126360" bIns="81360"/>
          <a:lstStyle/>
          <a:p>
            <a:pPr>
              <a:lnSpc>
                <a:spcPct val="100000"/>
              </a:lnSpc>
            </a:pPr>
            <a:r>
              <a:rPr lang="en-US" sz="1600" dirty="0">
                <a:solidFill>
                  <a:srgbClr val="414141"/>
                </a:solidFill>
                <a:ea typeface="ヒラギノ角ゴ ProN W3"/>
              </a:rPr>
              <a:t>Installation of a  federated GSAC repository is (or should be) easy and fast.</a:t>
            </a:r>
            <a:endParaRPr sz="1600" dirty="0"/>
          </a:p>
          <a:p>
            <a:pPr>
              <a:lnSpc>
                <a:spcPct val="100000"/>
              </a:lnSpc>
            </a:pPr>
            <a:endParaRPr sz="1600" dirty="0"/>
          </a:p>
          <a:p>
            <a:pPr>
              <a:lnSpc>
                <a:spcPct val="100000"/>
              </a:lnSpc>
            </a:pPr>
            <a:r>
              <a:rPr lang="en-US" sz="1600" dirty="0">
                <a:solidFill>
                  <a:srgbClr val="414141"/>
                </a:solidFill>
                <a:ea typeface="ヒラギノ角ゴ ProN W3"/>
              </a:rPr>
              <a:t>A federated GSAC has no database.</a:t>
            </a:r>
            <a:endParaRPr sz="1600" dirty="0"/>
          </a:p>
          <a:p>
            <a:pPr>
              <a:lnSpc>
                <a:spcPct val="100000"/>
              </a:lnSpc>
            </a:pPr>
            <a:endParaRPr sz="1600" dirty="0"/>
          </a:p>
          <a:p>
            <a:pPr>
              <a:lnSpc>
                <a:spcPct val="100000"/>
              </a:lnSpc>
            </a:pPr>
            <a:r>
              <a:rPr lang="en-US" sz="1600" dirty="0">
                <a:solidFill>
                  <a:srgbClr val="414141"/>
                </a:solidFill>
                <a:ea typeface="ヒラギノ角ゴ ProN W3"/>
              </a:rPr>
              <a:t>A federated GSAC has no data file repository.</a:t>
            </a:r>
            <a:endParaRPr sz="1600" dirty="0"/>
          </a:p>
          <a:p>
            <a:pPr>
              <a:lnSpc>
                <a:spcPct val="100000"/>
              </a:lnSpc>
            </a:pPr>
            <a:endParaRPr sz="1600" dirty="0"/>
          </a:p>
          <a:p>
            <a:pPr>
              <a:lnSpc>
                <a:spcPct val="100000"/>
              </a:lnSpc>
            </a:pPr>
            <a:r>
              <a:rPr lang="en-US" sz="1600" dirty="0">
                <a:solidFill>
                  <a:srgbClr val="414141"/>
                </a:solidFill>
                <a:ea typeface="ヒラギノ角ゴ ProN W3"/>
              </a:rPr>
              <a:t>A federated GSAC has no custom Java code.</a:t>
            </a:r>
            <a:endParaRPr sz="1600" dirty="0"/>
          </a:p>
          <a:p>
            <a:pPr>
              <a:lnSpc>
                <a:spcPct val="100000"/>
              </a:lnSpc>
            </a:pPr>
            <a:endParaRPr sz="1600" dirty="0"/>
          </a:p>
          <a:p>
            <a:pPr>
              <a:lnSpc>
                <a:spcPct val="100000"/>
              </a:lnSpc>
            </a:pPr>
            <a:r>
              <a:rPr lang="en-US" sz="1600" b="1" dirty="0">
                <a:solidFill>
                  <a:srgbClr val="414141"/>
                </a:solidFill>
                <a:ea typeface="ヒラギノ角ゴ ProN W3"/>
              </a:rPr>
              <a:t>Installation </a:t>
            </a:r>
            <a:r>
              <a:rPr lang="en-US" sz="1600" b="1" dirty="0" smtClean="0">
                <a:solidFill>
                  <a:srgbClr val="414141"/>
                </a:solidFill>
                <a:ea typeface="ヒラギノ角ゴ ProN W3"/>
              </a:rPr>
              <a:t>of federated GSAC code uses</a:t>
            </a:r>
            <a:r>
              <a:rPr lang="en-US" sz="1600" b="1" dirty="0">
                <a:solidFill>
                  <a:srgbClr val="414141"/>
                </a:solidFill>
                <a:ea typeface="ヒラギノ角ゴ ProN W3"/>
              </a:rPr>
              <a:t>:</a:t>
            </a:r>
            <a:endParaRPr sz="1600" b="1" dirty="0"/>
          </a:p>
          <a:p>
            <a:pPr>
              <a:lnSpc>
                <a:spcPct val="100000"/>
              </a:lnSpc>
            </a:pPr>
            <a:endParaRPr sz="1600" dirty="0"/>
          </a:p>
          <a:p>
            <a:pPr>
              <a:lnSpc>
                <a:spcPct val="100000"/>
              </a:lnSpc>
              <a:buSzPct val="25000"/>
            </a:pPr>
            <a:r>
              <a:rPr lang="en-US" sz="1600" dirty="0">
                <a:solidFill>
                  <a:srgbClr val="414141"/>
                </a:solidFill>
                <a:ea typeface="ヒラギノ角ゴ ProN W3"/>
              </a:rPr>
              <a:t>GSAC core </a:t>
            </a:r>
            <a:r>
              <a:rPr lang="en-US" sz="1600" dirty="0" smtClean="0">
                <a:solidFill>
                  <a:srgbClr val="414141"/>
                </a:solidFill>
                <a:ea typeface="ヒラギノ角ゴ ProN W3"/>
              </a:rPr>
              <a:t>code, and </a:t>
            </a:r>
            <a:r>
              <a:rPr lang="en-US" sz="1600" dirty="0" smtClean="0">
                <a:solidFill>
                  <a:srgbClr val="414141"/>
                </a:solidFill>
                <a:ea typeface="ヒラギノ角ゴ ProN W3"/>
              </a:rPr>
              <a:t>an application server (Tomcat, or Jetty for tests)</a:t>
            </a:r>
            <a:endParaRPr sz="1600" dirty="0"/>
          </a:p>
          <a:p>
            <a:pPr>
              <a:lnSpc>
                <a:spcPct val="100000"/>
              </a:lnSpc>
              <a:buSzPct val="25000"/>
              <a:buFont typeface="StarSymbol"/>
              <a:buChar char=""/>
            </a:pPr>
            <a:endParaRPr sz="1600" dirty="0"/>
          </a:p>
          <a:p>
            <a:pPr>
              <a:lnSpc>
                <a:spcPct val="100000"/>
              </a:lnSpc>
              <a:buSzPct val="25000"/>
            </a:pPr>
            <a:r>
              <a:rPr lang="en-US" sz="1600" dirty="0">
                <a:solidFill>
                  <a:srgbClr val="414141"/>
                </a:solidFill>
                <a:ea typeface="ヒラギノ角ゴ ProN W3"/>
              </a:rPr>
              <a:t>GSAC “federated” code in the core code.</a:t>
            </a:r>
            <a:endParaRPr sz="1600" dirty="0"/>
          </a:p>
          <a:p>
            <a:pPr>
              <a:lnSpc>
                <a:spcPct val="100000"/>
              </a:lnSpc>
              <a:buSzPct val="25000"/>
              <a:buFont typeface="StarSymbol"/>
              <a:buChar char=""/>
            </a:pPr>
            <a:endParaRPr sz="1600" dirty="0"/>
          </a:p>
          <a:p>
            <a:pPr>
              <a:lnSpc>
                <a:spcPct val="100000"/>
              </a:lnSpc>
              <a:buSzPct val="25000"/>
            </a:pPr>
            <a:r>
              <a:rPr lang="en-US" sz="1600" dirty="0">
                <a:solidFill>
                  <a:srgbClr val="414141"/>
                </a:solidFill>
                <a:ea typeface="ヒラギノ角ゴ ProN W3"/>
              </a:rPr>
              <a:t>One configuration file to specify which remote GSACs to call.</a:t>
            </a:r>
            <a:endParaRPr sz="1600" dirty="0"/>
          </a:p>
          <a:p>
            <a:pPr>
              <a:lnSpc>
                <a:spcPct val="100000"/>
              </a:lnSpc>
              <a:buSzPct val="25000"/>
              <a:buFont typeface="StarSymbol"/>
              <a:buChar char=""/>
            </a:pPr>
            <a:endParaRPr sz="1600" dirty="0"/>
          </a:p>
          <a:p>
            <a:pPr>
              <a:lnSpc>
                <a:spcPct val="100000"/>
              </a:lnSpc>
              <a:buSzPct val="25000"/>
            </a:pPr>
            <a:r>
              <a:rPr lang="en-US" sz="1600" dirty="0">
                <a:solidFill>
                  <a:srgbClr val="414141"/>
                </a:solidFill>
                <a:ea typeface="ヒラギノ角ゴ ProN W3"/>
              </a:rPr>
              <a:t>Optional: HTML code for the web page header.</a:t>
            </a:r>
            <a:endParaRPr sz="1600" dirty="0"/>
          </a:p>
          <a:p>
            <a:pPr>
              <a:lnSpc>
                <a:spcPct val="100000"/>
              </a:lnSpc>
              <a:buSzPct val="25000"/>
              <a:buFont typeface="StarSymbol"/>
              <a:buChar char=""/>
            </a:pPr>
            <a:endParaRPr sz="1600" dirty="0"/>
          </a:p>
          <a:p>
            <a:pPr>
              <a:lnSpc>
                <a:spcPct val="100000"/>
              </a:lnSpc>
              <a:buSzPct val="25000"/>
            </a:pPr>
            <a:r>
              <a:rPr lang="en-US" sz="1600" dirty="0">
                <a:solidFill>
                  <a:srgbClr val="414141"/>
                </a:solidFill>
                <a:ea typeface="ヒラギノ角ゴ ProN W3"/>
              </a:rPr>
              <a:t>Optional: URLs of logo image files for each remote GSAC.</a:t>
            </a:r>
            <a:endParaRPr sz="1600" dirty="0"/>
          </a:p>
          <a:p>
            <a:pPr>
              <a:lnSpc>
                <a:spcPct val="100000"/>
              </a:lnSpc>
            </a:pPr>
            <a:endParaRPr lang="en-US" sz="1400" dirty="0"/>
          </a:p>
          <a:p>
            <a:pPr>
              <a:lnSpc>
                <a:spcPct val="100000"/>
              </a:lnSpc>
            </a:pPr>
            <a:r>
              <a:rPr lang="en-US" sz="1400" dirty="0" smtClean="0">
                <a:solidFill>
                  <a:srgbClr val="414141"/>
                </a:solidFill>
                <a:latin typeface="Gill Sans Light"/>
                <a:ea typeface="ヒラギノ角ゴ ProN W3"/>
              </a:rPr>
              <a:t>The </a:t>
            </a:r>
            <a:r>
              <a:rPr lang="en-US" sz="1400" dirty="0">
                <a:solidFill>
                  <a:srgbClr val="414141"/>
                </a:solidFill>
                <a:latin typeface="Gill Sans Light"/>
                <a:ea typeface="ヒラギノ角ゴ ProN W3"/>
              </a:rPr>
              <a:t>repository implementation uses the web services of the individual repositories for query/response.  </a:t>
            </a:r>
            <a:endParaRPr lang="en-US" sz="1400" dirty="0" smtClean="0">
              <a:solidFill>
                <a:srgbClr val="414141"/>
              </a:solidFill>
              <a:latin typeface="Gill Sans Light"/>
              <a:ea typeface="ヒラギノ角ゴ ProN W3"/>
            </a:endParaRPr>
          </a:p>
          <a:p>
            <a:pPr>
              <a:lnSpc>
                <a:spcPct val="100000"/>
              </a:lnSpc>
            </a:pPr>
            <a:r>
              <a:rPr lang="en-US" sz="1400" dirty="0" smtClean="0">
                <a:solidFill>
                  <a:srgbClr val="414141"/>
                </a:solidFill>
                <a:latin typeface="Gill Sans Light"/>
                <a:ea typeface="ヒラギノ角ゴ ProN W3"/>
              </a:rPr>
              <a:t>It </a:t>
            </a:r>
            <a:r>
              <a:rPr lang="en-US" sz="1400" dirty="0">
                <a:solidFill>
                  <a:srgbClr val="414141"/>
                </a:solidFill>
                <a:latin typeface="Gill Sans Light"/>
                <a:ea typeface="ヒラギノ角ゴ ProN W3"/>
              </a:rPr>
              <a:t>calls the Repository Implementation XML of other GSACs to learn their services.</a:t>
            </a:r>
            <a:endParaRPr sz="1400"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Federated GSAC Servers </a:t>
            </a:r>
            <a:endParaRPr/>
          </a:p>
        </p:txBody>
      </p:sp>
      <p:sp>
        <p:nvSpPr>
          <p:cNvPr id="168" name="CustomShape 2"/>
          <p:cNvSpPr/>
          <p:nvPr/>
        </p:nvSpPr>
        <p:spPr>
          <a:xfrm>
            <a:off x="731520" y="1280160"/>
            <a:ext cx="7863480" cy="4621320"/>
          </a:xfrm>
          <a:prstGeom prst="rect">
            <a:avLst/>
          </a:prstGeom>
          <a:noFill/>
        </p:spPr>
        <p:txBody>
          <a:bodyPr lIns="90000" tIns="45000" rIns="90000" bIns="45000"/>
          <a:lstStyle/>
          <a:p>
            <a:pPr>
              <a:lnSpc>
                <a:spcPct val="100000"/>
              </a:lnSpc>
            </a:pPr>
            <a:endParaRPr dirty="0"/>
          </a:p>
          <a:p>
            <a:pPr>
              <a:lnSpc>
                <a:spcPct val="100000"/>
              </a:lnSpc>
            </a:pPr>
            <a:r>
              <a:rPr lang="en-US" dirty="0">
                <a:solidFill>
                  <a:srgbClr val="414141"/>
                </a:solidFill>
                <a:latin typeface="Arial"/>
                <a:ea typeface="ヒラギノ角ゴ ProN W3"/>
              </a:rPr>
              <a:t>This remains to be determined:</a:t>
            </a:r>
            <a:endParaRPr dirty="0"/>
          </a:p>
          <a:p>
            <a:pPr>
              <a:lnSpc>
                <a:spcPct val="100000"/>
              </a:lnSpc>
            </a:pPr>
            <a:endParaRPr dirty="0"/>
          </a:p>
          <a:p>
            <a:pPr>
              <a:lnSpc>
                <a:spcPct val="100000"/>
              </a:lnSpc>
            </a:pPr>
            <a:r>
              <a:rPr lang="en-US" dirty="0">
                <a:solidFill>
                  <a:srgbClr val="414141"/>
                </a:solidFill>
                <a:latin typeface="Arial"/>
                <a:ea typeface="ヒラギノ角ゴ ProN W3"/>
              </a:rPr>
              <a:t>How to approve </a:t>
            </a:r>
            <a:r>
              <a:rPr lang="en-US" dirty="0" smtClean="0">
                <a:solidFill>
                  <a:srgbClr val="414141"/>
                </a:solidFill>
                <a:latin typeface="Arial"/>
                <a:ea typeface="ヒラギノ角ゴ ProN W3"/>
              </a:rPr>
              <a:t>or manage federated collaboration among </a:t>
            </a:r>
            <a:r>
              <a:rPr lang="en-US" dirty="0">
                <a:solidFill>
                  <a:srgbClr val="414141"/>
                </a:solidFill>
                <a:latin typeface="Arial"/>
                <a:ea typeface="ヒラギノ角ゴ ProN W3"/>
              </a:rPr>
              <a:t>GSAC servers</a:t>
            </a:r>
            <a:r>
              <a:rPr lang="en-US" dirty="0" smtClean="0">
                <a:solidFill>
                  <a:srgbClr val="414141"/>
                </a:solidFill>
                <a:latin typeface="Arial"/>
                <a:ea typeface="ヒラギノ角ゴ ProN W3"/>
              </a:rPr>
              <a:t>?</a:t>
            </a:r>
          </a:p>
          <a:p>
            <a:pPr>
              <a:lnSpc>
                <a:spcPct val="100000"/>
              </a:lnSpc>
            </a:pPr>
            <a:endParaRPr lang="en-US" dirty="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And, i</a:t>
            </a:r>
            <a:r>
              <a:rPr lang="en-US" dirty="0" smtClean="0">
                <a:solidFill>
                  <a:srgbClr val="414141"/>
                </a:solidFill>
                <a:latin typeface="Arial"/>
                <a:ea typeface="ヒラギノ角ゴ ProN W3"/>
              </a:rPr>
              <a:t>s </a:t>
            </a:r>
            <a:r>
              <a:rPr lang="en-US" dirty="0" smtClean="0">
                <a:solidFill>
                  <a:srgbClr val="414141"/>
                </a:solidFill>
                <a:latin typeface="Arial"/>
                <a:ea typeface="ヒラギノ角ゴ ProN W3"/>
              </a:rPr>
              <a:t>that question even</a:t>
            </a:r>
            <a:r>
              <a:rPr lang="en-US" dirty="0" smtClean="0">
                <a:solidFill>
                  <a:srgbClr val="414141"/>
                </a:solidFill>
                <a:latin typeface="Arial"/>
                <a:ea typeface="ヒラギノ角ゴ ProN W3"/>
              </a:rPr>
              <a:t> needed?</a:t>
            </a:r>
            <a:endParaRPr dirty="0"/>
          </a:p>
          <a:p>
            <a:pPr>
              <a:lnSpc>
                <a:spcPct val="100000"/>
              </a:lnSpc>
            </a:pPr>
            <a:endParaRPr dirty="0"/>
          </a:p>
          <a:p>
            <a:pPr>
              <a:lnSpc>
                <a:spcPct val="100000"/>
              </a:lnSpc>
            </a:pPr>
            <a:r>
              <a:rPr lang="en-US" dirty="0">
                <a:solidFill>
                  <a:srgbClr val="414141"/>
                </a:solidFill>
                <a:latin typeface="Arial"/>
                <a:ea typeface="ヒラギノ角ゴ ProN W3"/>
              </a:rPr>
              <a:t>or,</a:t>
            </a:r>
            <a:endParaRPr dirty="0"/>
          </a:p>
          <a:p>
            <a:pPr>
              <a:lnSpc>
                <a:spcPct val="100000"/>
              </a:lnSpc>
            </a:pPr>
            <a:endParaRPr dirty="0"/>
          </a:p>
          <a:p>
            <a:pPr>
              <a:lnSpc>
                <a:spcPct val="100000"/>
              </a:lnSpc>
            </a:pPr>
            <a:r>
              <a:rPr lang="en-US" dirty="0">
                <a:solidFill>
                  <a:srgbClr val="414141"/>
                </a:solidFill>
                <a:latin typeface="Arial"/>
                <a:ea typeface="ヒラギノ角ゴ ProN W3"/>
              </a:rPr>
              <a:t>Do you want anyone </a:t>
            </a:r>
            <a:r>
              <a:rPr lang="en-US" dirty="0" smtClean="0">
                <a:solidFill>
                  <a:srgbClr val="414141"/>
                </a:solidFill>
                <a:latin typeface="Arial"/>
                <a:ea typeface="ヒラギノ角ゴ ProN W3"/>
              </a:rPr>
              <a:t>anywhere to </a:t>
            </a:r>
            <a:r>
              <a:rPr lang="en-US" dirty="0">
                <a:solidFill>
                  <a:srgbClr val="414141"/>
                </a:solidFill>
                <a:latin typeface="Arial"/>
                <a:ea typeface="ヒラギノ角ゴ ProN W3"/>
              </a:rPr>
              <a:t>be able to </a:t>
            </a:r>
            <a:r>
              <a:rPr lang="en-US" dirty="0" smtClean="0">
                <a:solidFill>
                  <a:srgbClr val="414141"/>
                </a:solidFill>
                <a:latin typeface="Arial"/>
                <a:ea typeface="ヒラギノ角ゴ ProN W3"/>
              </a:rPr>
              <a:t>install </a:t>
            </a:r>
            <a:r>
              <a:rPr lang="en-US" dirty="0">
                <a:solidFill>
                  <a:srgbClr val="414141"/>
                </a:solidFill>
                <a:latin typeface="Arial"/>
                <a:ea typeface="ヒラギノ角ゴ ProN W3"/>
              </a:rPr>
              <a:t>a federated GSAC calling on your GSAC services?</a:t>
            </a:r>
            <a:endParaRPr dirty="0"/>
          </a:p>
          <a:p>
            <a:pPr>
              <a:lnSpc>
                <a:spcPct val="100000"/>
              </a:lnSpc>
            </a:pPr>
            <a:endParaRPr dirty="0"/>
          </a:p>
          <a:p>
            <a:pPr>
              <a:lnSpc>
                <a:spcPct val="100000"/>
              </a:lnSpc>
            </a:pPr>
            <a:r>
              <a:rPr lang="en-US" i="1" dirty="0">
                <a:solidFill>
                  <a:srgbClr val="414141"/>
                </a:solidFill>
                <a:latin typeface="Arial"/>
                <a:ea typeface="ヒラギノ角ゴ ProN W3"/>
              </a:rPr>
              <a:t>A suggested policy to start with: informal, friendly, </a:t>
            </a:r>
            <a:r>
              <a:rPr lang="en-US" i="1" dirty="0" smtClean="0">
                <a:solidFill>
                  <a:srgbClr val="414141"/>
                </a:solidFill>
                <a:latin typeface="Arial"/>
                <a:ea typeface="ヒラギノ角ゴ ProN W3"/>
              </a:rPr>
              <a:t>cooperation</a:t>
            </a:r>
            <a:r>
              <a:rPr lang="en-US" dirty="0">
                <a:solidFill>
                  <a:srgbClr val="414141"/>
                </a:solidFill>
                <a:latin typeface="Arial"/>
                <a:ea typeface="ヒラギノ角ゴ ProN W3"/>
              </a:rPr>
              <a:t>.</a:t>
            </a:r>
            <a:endParaRPr dirty="0"/>
          </a:p>
        </p:txBody>
      </p:sp>
      <p:sp>
        <p:nvSpPr>
          <p:cNvPr id="169" name="CustomShape 3"/>
          <p:cNvSpPr/>
          <p:nvPr/>
        </p:nvSpPr>
        <p:spPr>
          <a:xfrm>
            <a:off x="355680" y="2717640"/>
            <a:ext cx="8254440" cy="914400"/>
          </a:xfrm>
          <a:prstGeom prst="rect">
            <a:avLst/>
          </a:prstGeom>
          <a:noFill/>
        </p:spPr>
      </p:sp>
      <p:sp>
        <p:nvSpPr>
          <p:cNvPr id="170" name="TextShape 4"/>
          <p:cNvSpPr txBox="1"/>
          <p:nvPr/>
        </p:nvSpPr>
        <p:spPr>
          <a:xfrm>
            <a:off x="4663440" y="1463040"/>
            <a:ext cx="4233600" cy="4438440"/>
          </a:xfrm>
          <a:prstGeom prst="rect">
            <a:avLst/>
          </a:prstGeom>
        </p:spPr>
        <p:txBody>
          <a:bodyPr wrap="none" lIns="126360" tIns="81360" rIns="126360" bIns="81360"/>
          <a:lstStyle/>
          <a:p>
            <a:pPr>
              <a:lnSpc>
                <a:spcPct val="100000"/>
              </a:lnSpc>
            </a:pPr>
            <a:endParaRPr/>
          </a:p>
          <a:p>
            <a:pPr>
              <a:lnSpc>
                <a:spcPct val="100000"/>
              </a:lnSpc>
            </a:pP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Logs</a:t>
            </a:r>
            <a:r>
              <a:rPr lang="en-US" sz="2800">
                <a:solidFill>
                  <a:srgbClr val="280099"/>
                </a:solidFill>
                <a:latin typeface="Gill Sans Light"/>
                <a:ea typeface="ヒラギノ角ゴ ProN W3"/>
              </a:rPr>
              <a:t> </a:t>
            </a:r>
            <a:endParaRPr/>
          </a:p>
        </p:txBody>
      </p:sp>
      <p:sp>
        <p:nvSpPr>
          <p:cNvPr id="175" name="CustomShape 2"/>
          <p:cNvSpPr/>
          <p:nvPr/>
        </p:nvSpPr>
        <p:spPr>
          <a:xfrm>
            <a:off x="731520" y="1005840"/>
            <a:ext cx="8229600" cy="5029200"/>
          </a:xfrm>
          <a:prstGeom prst="rect">
            <a:avLst/>
          </a:prstGeom>
          <a:noFill/>
        </p:spPr>
        <p:txBody>
          <a:bodyPr lIns="90000" tIns="45000" rIns="90000" bIns="45000"/>
          <a:lstStyle/>
          <a:p>
            <a:pPr>
              <a:lnSpc>
                <a:spcPct val="100000"/>
              </a:lnSpc>
            </a:pPr>
            <a:endParaRPr/>
          </a:p>
          <a:p>
            <a:pPr>
              <a:lnSpc>
                <a:spcPct val="100000"/>
              </a:lnSpc>
            </a:pPr>
            <a:r>
              <a:rPr lang="en-US">
                <a:solidFill>
                  <a:srgbClr val="414141"/>
                </a:solidFill>
                <a:latin typeface="Arial"/>
                <a:ea typeface="ヒラギノ角ゴ ProN W3"/>
              </a:rPr>
              <a:t>The Apache Tomcat log file (</a:t>
            </a:r>
            <a:r>
              <a:rPr lang="en-US">
                <a:solidFill>
                  <a:srgbClr val="000000"/>
                </a:solidFill>
                <a:latin typeface="Arial"/>
                <a:ea typeface="ヒラギノ角ゴ ProN W3"/>
              </a:rPr>
              <a:t>catalina.out) </a:t>
            </a:r>
            <a:r>
              <a:rPr lang="en-US">
                <a:solidFill>
                  <a:srgbClr val="414141"/>
                </a:solidFill>
                <a:latin typeface="Arial"/>
                <a:ea typeface="ヒラギノ角ゴ ProN W3"/>
              </a:rPr>
              <a:t>for GSAC has lines like:</a:t>
            </a:r>
            <a:endParaRPr/>
          </a:p>
          <a:p>
            <a:pPr>
              <a:lnSpc>
                <a:spcPct val="100000"/>
              </a:lnSpc>
            </a:pPr>
            <a:endParaRPr/>
          </a:p>
          <a:p>
            <a:pPr>
              <a:lnSpc>
                <a:spcPct val="100000"/>
              </a:lnSpc>
            </a:pPr>
            <a:r>
              <a:rPr lang="en-US">
                <a:solidFill>
                  <a:srgbClr val="414141"/>
                </a:solidFill>
                <a:latin typeface="Arial"/>
                <a:ea typeface="ヒラギノ角ゴ ProN W3"/>
              </a:rPr>
              <a:t>GSAC: new request /prototypegsac/gsacapi/site/search?site.code.searchtype=exact&amp;</a:t>
            </a:r>
            <a:r>
              <a:rPr lang="en-US">
                <a:solidFill>
                  <a:srgbClr val="0099FF"/>
                </a:solidFill>
                <a:latin typeface="Arial"/>
                <a:ea typeface="ヒラギノ角ゴ ProN W3"/>
              </a:rPr>
              <a:t>output=site.html&amp;site.code=A*</a:t>
            </a:r>
            <a:r>
              <a:rPr lang="en-US">
                <a:solidFill>
                  <a:srgbClr val="414141"/>
                </a:solidFill>
                <a:latin typeface="Arial"/>
                <a:ea typeface="ヒラギノ角ゴ ProN W3"/>
              </a:rPr>
              <a:t>,</a:t>
            </a:r>
            <a:endParaRPr/>
          </a:p>
          <a:p>
            <a:pPr>
              <a:lnSpc>
                <a:spcPct val="100000"/>
              </a:lnSpc>
            </a:pPr>
            <a:r>
              <a:rPr lang="en-US">
                <a:solidFill>
                  <a:srgbClr val="414141"/>
                </a:solidFill>
                <a:latin typeface="Arial"/>
                <a:ea typeface="ヒラギノ角ゴ ProN W3"/>
              </a:rPr>
              <a:t> time 2014-03-25 11:51:45, from IP 127.0.1.1</a:t>
            </a:r>
            <a:endParaRPr/>
          </a:p>
          <a:p>
            <a:pPr>
              <a:lnSpc>
                <a:spcPct val="100000"/>
              </a:lnSpc>
            </a:pPr>
            <a:endParaRPr/>
          </a:p>
          <a:p>
            <a:pPr>
              <a:lnSpc>
                <a:spcPct val="100000"/>
              </a:lnSpc>
            </a:pPr>
            <a:r>
              <a:rPr lang="en-US">
                <a:solidFill>
                  <a:srgbClr val="414141"/>
                </a:solidFill>
                <a:latin typeface="Arial"/>
                <a:ea typeface="ヒラギノ角ゴ ProN W3"/>
              </a:rPr>
              <a:t>GSAC: new request /prototypegsac/gsacapi/site/search?site.code.searchtype=exact&amp;</a:t>
            </a:r>
            <a:r>
              <a:rPr lang="en-US">
                <a:solidFill>
                  <a:srgbClr val="0099FF"/>
                </a:solidFill>
                <a:latin typeface="Arial"/>
                <a:ea typeface="ヒラギノ角ゴ ProN W3"/>
              </a:rPr>
              <a:t>output=site.snx&amp;site.code=A*</a:t>
            </a:r>
            <a:r>
              <a:rPr lang="en-US">
                <a:solidFill>
                  <a:srgbClr val="414141"/>
                </a:solidFill>
                <a:latin typeface="Arial"/>
                <a:ea typeface="ヒラギノ角ゴ ProN W3"/>
              </a:rPr>
              <a:t>, </a:t>
            </a:r>
            <a:endParaRPr/>
          </a:p>
          <a:p>
            <a:pPr>
              <a:lnSpc>
                <a:spcPct val="100000"/>
              </a:lnSpc>
            </a:pPr>
            <a:r>
              <a:rPr lang="en-US">
                <a:solidFill>
                  <a:srgbClr val="414141"/>
                </a:solidFill>
                <a:latin typeface="Arial"/>
                <a:ea typeface="ヒラギノ角ゴ ProN W3"/>
              </a:rPr>
              <a:t>time 2014-03-25 11:51:49, from IP 127.0.1.1</a:t>
            </a:r>
            <a:endParaRPr/>
          </a:p>
          <a:p>
            <a:pPr>
              <a:lnSpc>
                <a:spcPct val="100000"/>
              </a:lnSpc>
            </a:pPr>
            <a:endParaRPr/>
          </a:p>
          <a:p>
            <a:pPr>
              <a:lnSpc>
                <a:spcPct val="100000"/>
              </a:lnSpc>
            </a:pPr>
            <a:r>
              <a:rPr lang="en-US">
                <a:solidFill>
                  <a:srgbClr val="414141"/>
                </a:solidFill>
                <a:latin typeface="Arial"/>
                <a:ea typeface="ヒラギノ角ゴ ProN W3"/>
              </a:rPr>
              <a:t>GSAC: new request /prototypegsac/gsacapi/file/search?</a:t>
            </a:r>
            <a:r>
              <a:rPr lang="en-US">
                <a:solidFill>
                  <a:srgbClr val="0099FF"/>
                </a:solidFill>
                <a:latin typeface="Arial"/>
                <a:ea typeface="ヒラギノ角ゴ ProN W3"/>
              </a:rPr>
              <a:t>site.code=aut1</a:t>
            </a:r>
            <a:r>
              <a:rPr lang="en-US">
                <a:solidFill>
                  <a:srgbClr val="414141"/>
                </a:solidFill>
                <a:latin typeface="Arial"/>
                <a:ea typeface="ヒラギノ角ゴ ProN W3"/>
              </a:rPr>
              <a:t>&amp;</a:t>
            </a:r>
            <a:r>
              <a:rPr lang="en-US">
                <a:solidFill>
                  <a:srgbClr val="0099FF"/>
                </a:solidFill>
                <a:latin typeface="Arial"/>
                <a:ea typeface="ヒラギノ角ゴ ProN W3"/>
              </a:rPr>
              <a:t>file.datadate.from=2013-01-01</a:t>
            </a:r>
            <a:r>
              <a:rPr lang="en-US">
                <a:solidFill>
                  <a:srgbClr val="414141"/>
                </a:solidFill>
                <a:latin typeface="Arial"/>
                <a:ea typeface="ヒラギノ角ゴ ProN W3"/>
              </a:rPr>
              <a:t> &amp;</a:t>
            </a:r>
            <a:r>
              <a:rPr lang="en-US">
                <a:solidFill>
                  <a:srgbClr val="0099FF"/>
                </a:solidFill>
                <a:latin typeface="Arial"/>
                <a:ea typeface="ヒラギノ角ゴ ProN W3"/>
              </a:rPr>
              <a:t>file.datadate.to</a:t>
            </a:r>
            <a:endParaRPr/>
          </a:p>
          <a:p>
            <a:pPr>
              <a:lnSpc>
                <a:spcPct val="100000"/>
              </a:lnSpc>
            </a:pPr>
            <a:r>
              <a:rPr lang="en-US">
                <a:solidFill>
                  <a:srgbClr val="0099FF"/>
                </a:solidFill>
                <a:latin typeface="Arial"/>
                <a:ea typeface="ヒラギノ角ゴ ProN W3"/>
              </a:rPr>
              <a:t>=2013-01-09</a:t>
            </a:r>
            <a:r>
              <a:rPr lang="en-US">
                <a:solidFill>
                  <a:srgbClr val="414141"/>
                </a:solidFill>
                <a:latin typeface="Arial"/>
                <a:ea typeface="ヒラギノ角ゴ ProN W3"/>
              </a:rPr>
              <a:t>&amp;</a:t>
            </a:r>
            <a:r>
              <a:rPr lang="en-US">
                <a:solidFill>
                  <a:srgbClr val="0099FF"/>
                </a:solidFill>
                <a:latin typeface="Arial"/>
                <a:ea typeface="ヒラギノ角ゴ ProN W3"/>
              </a:rPr>
              <a:t>file.type=RINEX+observation+file</a:t>
            </a:r>
            <a:r>
              <a:rPr lang="en-US">
                <a:solidFill>
                  <a:srgbClr val="414141"/>
                </a:solidFill>
                <a:latin typeface="Arial"/>
                <a:ea typeface="ヒラギノ角ゴ ProN W3"/>
              </a:rPr>
              <a:t>, </a:t>
            </a:r>
            <a:endParaRPr/>
          </a:p>
          <a:p>
            <a:pPr>
              <a:lnSpc>
                <a:spcPct val="100000"/>
              </a:lnSpc>
            </a:pPr>
            <a:r>
              <a:rPr lang="en-US">
                <a:solidFill>
                  <a:srgbClr val="414141"/>
                </a:solidFill>
                <a:latin typeface="Arial"/>
                <a:ea typeface="ヒラギノ角ゴ ProN W3"/>
              </a:rPr>
              <a:t>time 2014-03-25 11:51:30, from IP 127.0.1.1</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76"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Development Collaboration </a:t>
            </a:r>
            <a:endParaRPr/>
          </a:p>
        </p:txBody>
      </p:sp>
      <p:sp>
        <p:nvSpPr>
          <p:cNvPr id="89" name="CustomShape 2"/>
          <p:cNvSpPr/>
          <p:nvPr/>
        </p:nvSpPr>
        <p:spPr>
          <a:xfrm>
            <a:off x="786960" y="1188720"/>
            <a:ext cx="7716960" cy="512064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GSAC is open source.  </a:t>
            </a:r>
            <a:endParaRPr lang="en-US" dirty="0" smtClean="0">
              <a:solidFill>
                <a:srgbClr val="414141"/>
              </a:solidFill>
              <a:latin typeface="Arial"/>
              <a:ea typeface="ヒラギノ角ゴ ProN W3"/>
            </a:endParaRPr>
          </a:p>
          <a:p>
            <a:pPr>
              <a:lnSpc>
                <a:spcPct val="100000"/>
              </a:lnSpc>
            </a:pPr>
            <a:endParaRPr dirty="0"/>
          </a:p>
          <a:p>
            <a:pPr>
              <a:lnSpc>
                <a:spcPct val="100000"/>
              </a:lnSpc>
            </a:pPr>
            <a:r>
              <a:rPr lang="en-US" dirty="0">
                <a:solidFill>
                  <a:srgbClr val="414141"/>
                </a:solidFill>
                <a:latin typeface="Arial"/>
                <a:ea typeface="ヒラギノ角ゴ ProN W3"/>
              </a:rPr>
              <a:t>GSAC source code is freely available from </a:t>
            </a:r>
            <a:r>
              <a:rPr lang="en-US" dirty="0" err="1">
                <a:solidFill>
                  <a:srgbClr val="414141"/>
                </a:solidFill>
                <a:latin typeface="Arial"/>
                <a:ea typeface="ヒラギノ角ゴ ProN W3"/>
              </a:rPr>
              <a:t>SourceForge</a:t>
            </a:r>
            <a:r>
              <a:rPr lang="en-US" dirty="0">
                <a:solidFill>
                  <a:srgbClr val="414141"/>
                </a:solidFill>
                <a:latin typeface="Arial"/>
                <a:ea typeface="ヒラギノ角ゴ ProN W3"/>
              </a:rPr>
              <a:t>.</a:t>
            </a:r>
            <a:endParaRPr dirty="0"/>
          </a:p>
          <a:p>
            <a:pPr>
              <a:lnSpc>
                <a:spcPct val="100000"/>
              </a:lnSpc>
            </a:pPr>
            <a:endParaRPr dirty="0"/>
          </a:p>
          <a:p>
            <a:pPr>
              <a:lnSpc>
                <a:spcPct val="100000"/>
              </a:lnSpc>
            </a:pPr>
            <a:r>
              <a:rPr lang="en-US" dirty="0">
                <a:solidFill>
                  <a:srgbClr val="414141"/>
                </a:solidFill>
                <a:latin typeface="Arial"/>
                <a:ea typeface="ヒラギノ角ゴ ProN W3"/>
              </a:rPr>
              <a:t>UNAVCO welcomes collaboration in GSAC </a:t>
            </a:r>
            <a:r>
              <a:rPr lang="en-US" dirty="0" smtClean="0">
                <a:solidFill>
                  <a:srgbClr val="414141"/>
                </a:solidFill>
                <a:latin typeface="Arial"/>
                <a:ea typeface="ヒラギノ角ゴ ProN W3"/>
              </a:rPr>
              <a:t>development.</a:t>
            </a:r>
            <a:endParaRPr dirty="0"/>
          </a:p>
          <a:p>
            <a:pPr>
              <a:lnSpc>
                <a:spcPct val="100000"/>
              </a:lnSpc>
            </a:pPr>
            <a:endParaRPr dirty="0"/>
          </a:p>
          <a:p>
            <a:pPr>
              <a:lnSpc>
                <a:spcPct val="100000"/>
              </a:lnSpc>
            </a:pPr>
            <a:r>
              <a:rPr lang="en-US" i="1" dirty="0">
                <a:solidFill>
                  <a:srgbClr val="414141"/>
                </a:solidFill>
                <a:latin typeface="Arial"/>
                <a:ea typeface="ヒラギノ角ゴ ProN W3"/>
              </a:rPr>
              <a:t>Today</a:t>
            </a:r>
            <a:r>
              <a:rPr lang="en-US" dirty="0">
                <a:solidFill>
                  <a:srgbClr val="414141"/>
                </a:solidFill>
                <a:latin typeface="Arial"/>
                <a:ea typeface="ヒラギノ角ゴ ProN W3"/>
              </a:rPr>
              <a:t>, you can send new GSAC code or improved GSAC code to UNAVCO for testing and incorporation into the GSAC package on the </a:t>
            </a:r>
            <a:r>
              <a:rPr lang="en-US" dirty="0" err="1">
                <a:solidFill>
                  <a:srgbClr val="414141"/>
                </a:solidFill>
                <a:latin typeface="Arial"/>
                <a:ea typeface="ヒラギノ角ゴ ProN W3"/>
              </a:rPr>
              <a:t>SourceForge</a:t>
            </a:r>
            <a:r>
              <a:rPr lang="en-US" dirty="0">
                <a:solidFill>
                  <a:srgbClr val="414141"/>
                </a:solidFill>
                <a:latin typeface="Arial"/>
                <a:ea typeface="ヒラギノ角ゴ ProN W3"/>
              </a:rPr>
              <a:t> repository.</a:t>
            </a:r>
            <a:endParaRPr dirty="0"/>
          </a:p>
          <a:p>
            <a:pPr>
              <a:lnSpc>
                <a:spcPct val="100000"/>
              </a:lnSpc>
            </a:pPr>
            <a:endParaRPr dirty="0"/>
          </a:p>
          <a:p>
            <a:pPr>
              <a:lnSpc>
                <a:spcPct val="100000"/>
              </a:lnSpc>
            </a:pPr>
            <a:r>
              <a:rPr lang="en-US" dirty="0">
                <a:solidFill>
                  <a:srgbClr val="414141"/>
                </a:solidFill>
                <a:latin typeface="Arial"/>
                <a:ea typeface="ヒラギノ角ゴ ProN W3"/>
              </a:rPr>
              <a:t>And you can discuss GSAC code with the </a:t>
            </a:r>
            <a:r>
              <a:rPr lang="en-US" dirty="0">
                <a:solidFill>
                  <a:srgbClr val="414141"/>
                </a:solidFill>
                <a:latin typeface="Arial"/>
                <a:ea typeface="ヒラギノ角ゴ ProN W3"/>
                <a:hlinkClick r:id="rId2"/>
              </a:rPr>
              <a:t>gsac@unavco.org</a:t>
            </a:r>
            <a:r>
              <a:rPr lang="en-US" dirty="0">
                <a:solidFill>
                  <a:srgbClr val="414141"/>
                </a:solidFill>
                <a:latin typeface="Arial"/>
                <a:ea typeface="ヒラギノ角ゴ ProN W3"/>
              </a:rPr>
              <a:t> email list.</a:t>
            </a:r>
            <a:endParaRPr dirty="0"/>
          </a:p>
          <a:p>
            <a:pPr>
              <a:lnSpc>
                <a:spcPct val="100000"/>
              </a:lnSpc>
            </a:pPr>
            <a:endParaRPr dirty="0"/>
          </a:p>
          <a:p>
            <a:pPr>
              <a:lnSpc>
                <a:spcPct val="100000"/>
              </a:lnSpc>
            </a:pPr>
            <a:r>
              <a:rPr lang="en-US" dirty="0">
                <a:solidFill>
                  <a:srgbClr val="414141"/>
                </a:solidFill>
                <a:latin typeface="Arial"/>
                <a:ea typeface="ヒラギノ角ゴ ProN W3"/>
              </a:rPr>
              <a:t>In future, UNAVCO may change the GSAC code repository to simplify contributions and development of GSAC code.  GSAC may become a true open source development</a:t>
            </a:r>
            <a:r>
              <a:rPr lang="en-US" dirty="0" smtClean="0">
                <a:solidFill>
                  <a:srgbClr val="414141"/>
                </a:solidFill>
                <a:latin typeface="Arial"/>
                <a:ea typeface="ヒラギノ角ゴ ProN W3"/>
              </a:rPr>
              <a:t>.</a:t>
            </a:r>
            <a:endParaRPr dirty="0"/>
          </a:p>
        </p:txBody>
      </p:sp>
      <p:sp>
        <p:nvSpPr>
          <p:cNvPr id="90"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3200400" y="182880"/>
            <a:ext cx="576072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Use Demo </a:t>
            </a:r>
            <a:endParaRPr/>
          </a:p>
        </p:txBody>
      </p:sp>
      <p:sp>
        <p:nvSpPr>
          <p:cNvPr id="178" name="CustomShape 2"/>
          <p:cNvSpPr/>
          <p:nvPr/>
        </p:nvSpPr>
        <p:spPr>
          <a:xfrm>
            <a:off x="457200" y="1645920"/>
            <a:ext cx="8320680" cy="411480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To learn how to use GSAC, </a:t>
            </a:r>
            <a:endParaRPr dirty="0"/>
          </a:p>
          <a:p>
            <a:pPr>
              <a:lnSpc>
                <a:spcPct val="100000"/>
              </a:lnSpc>
            </a:pPr>
            <a:endParaRPr dirty="0"/>
          </a:p>
          <a:p>
            <a:pPr>
              <a:lnSpc>
                <a:spcPct val="100000"/>
              </a:lnSpc>
            </a:pPr>
            <a:r>
              <a:rPr lang="en-US" dirty="0">
                <a:solidFill>
                  <a:srgbClr val="414141"/>
                </a:solidFill>
                <a:latin typeface="Arial"/>
                <a:ea typeface="ヒラギノ角ゴ ProN W3"/>
              </a:rPr>
              <a:t>Read the book of instructions!</a:t>
            </a:r>
            <a:endParaRPr dirty="0"/>
          </a:p>
          <a:p>
            <a:pPr>
              <a:lnSpc>
                <a:spcPct val="100000"/>
              </a:lnSpc>
            </a:pPr>
            <a:endParaRPr dirty="0"/>
          </a:p>
          <a:p>
            <a:pPr>
              <a:lnSpc>
                <a:spcPct val="100000"/>
              </a:lnSpc>
            </a:pPr>
            <a:r>
              <a:rPr lang="en-US" i="1" dirty="0">
                <a:solidFill>
                  <a:srgbClr val="414141"/>
                </a:solidFill>
                <a:latin typeface="Arial"/>
                <a:ea typeface="ヒラギノ角ゴ ProN W3"/>
              </a:rPr>
              <a:t>User Guide for GSAC Data Repositories</a:t>
            </a:r>
            <a:endParaRPr dirty="0"/>
          </a:p>
          <a:p>
            <a:pPr>
              <a:lnSpc>
                <a:spcPct val="100000"/>
              </a:lnSpc>
            </a:pPr>
            <a:endParaRPr dirty="0"/>
          </a:p>
          <a:p>
            <a:pPr>
              <a:lnSpc>
                <a:spcPct val="100000"/>
              </a:lnSpc>
            </a:pPr>
            <a:r>
              <a:rPr lang="en-US" dirty="0">
                <a:solidFill>
                  <a:srgbClr val="414141"/>
                </a:solidFill>
                <a:latin typeface="Arial"/>
                <a:ea typeface="ヒラギノ角ゴ ProN W3"/>
              </a:rPr>
              <a:t>f</a:t>
            </a:r>
            <a:r>
              <a:rPr lang="en-US" dirty="0" smtClean="0">
                <a:solidFill>
                  <a:srgbClr val="414141"/>
                </a:solidFill>
                <a:latin typeface="Arial"/>
                <a:ea typeface="ヒラギノ角ゴ ProN W3"/>
              </a:rPr>
              <a:t>rom the </a:t>
            </a:r>
            <a:r>
              <a:rPr lang="en-US" dirty="0">
                <a:solidFill>
                  <a:srgbClr val="414141"/>
                </a:solidFill>
                <a:latin typeface="Arial"/>
                <a:ea typeface="ヒラギノ角ゴ ProN W3"/>
              </a:rPr>
              <a:t>UNAVCO </a:t>
            </a:r>
            <a:r>
              <a:rPr lang="en-US" dirty="0" smtClean="0">
                <a:solidFill>
                  <a:srgbClr val="414141"/>
                </a:solidFill>
                <a:latin typeface="Arial"/>
                <a:ea typeface="ヒラギノ角ゴ ProN W3"/>
              </a:rPr>
              <a:t>GSAC web site.</a:t>
            </a:r>
            <a:endParaRPr dirty="0"/>
          </a:p>
          <a:p>
            <a:pPr>
              <a:lnSpc>
                <a:spcPct val="100000"/>
              </a:lnSpc>
            </a:pPr>
            <a:endParaRPr dirty="0"/>
          </a:p>
          <a:p>
            <a:pPr>
              <a:lnSpc>
                <a:spcPct val="100000"/>
              </a:lnSpc>
            </a:pPr>
            <a:r>
              <a:rPr lang="en-US" i="1" dirty="0">
                <a:solidFill>
                  <a:srgbClr val="414141"/>
                </a:solidFill>
                <a:latin typeface="Arial"/>
                <a:ea typeface="ヒラギノ角ゴ ProN W3"/>
              </a:rPr>
              <a:t> </a:t>
            </a:r>
            <a:endParaRPr dirty="0"/>
          </a:p>
          <a:p>
            <a:pPr>
              <a:lnSpc>
                <a:spcPct val="100000"/>
              </a:lnSpc>
            </a:pPr>
            <a:r>
              <a:rPr lang="en-US" dirty="0">
                <a:solidFill>
                  <a:srgbClr val="414141"/>
                </a:solidFill>
                <a:latin typeface="Arial"/>
                <a:ea typeface="ヒラギノ角ゴ ProN W3"/>
              </a:rPr>
              <a:t>Also see the “</a:t>
            </a:r>
            <a:r>
              <a:rPr lang="en-US" dirty="0">
                <a:solidFill>
                  <a:srgbClr val="0047FF"/>
                </a:solidFill>
                <a:latin typeface="Arial"/>
                <a:ea typeface="ヒラギノ角ゴ ProN W3"/>
              </a:rPr>
              <a:t>Help</a:t>
            </a:r>
            <a:r>
              <a:rPr lang="en-US" dirty="0">
                <a:solidFill>
                  <a:srgbClr val="414141"/>
                </a:solidFill>
                <a:latin typeface="Arial"/>
                <a:ea typeface="ヒラギノ角ゴ ProN W3"/>
              </a:rPr>
              <a:t>” link on </a:t>
            </a:r>
            <a:r>
              <a:rPr lang="en-US" dirty="0" smtClean="0">
                <a:solidFill>
                  <a:srgbClr val="414141"/>
                </a:solidFill>
                <a:latin typeface="Arial"/>
                <a:ea typeface="ヒラギノ角ゴ ProN W3"/>
              </a:rPr>
              <a:t>GSAC </a:t>
            </a:r>
          </a:p>
          <a:p>
            <a:pPr>
              <a:lnSpc>
                <a:spcPct val="100000"/>
              </a:lnSpc>
            </a:pPr>
            <a:r>
              <a:rPr lang="en-US" dirty="0" smtClean="0">
                <a:solidFill>
                  <a:srgbClr val="414141"/>
                </a:solidFill>
                <a:latin typeface="Arial"/>
                <a:ea typeface="ヒラギノ角ゴ ProN W3"/>
              </a:rPr>
              <a:t>server </a:t>
            </a:r>
            <a:r>
              <a:rPr lang="en-US" dirty="0">
                <a:solidFill>
                  <a:srgbClr val="414141"/>
                </a:solidFill>
                <a:latin typeface="Arial"/>
                <a:ea typeface="ヒラギノ角ゴ ProN W3"/>
              </a:rPr>
              <a:t>web sites.</a:t>
            </a:r>
            <a:endParaRPr dirty="0"/>
          </a:p>
        </p:txBody>
      </p:sp>
      <p:sp>
        <p:nvSpPr>
          <p:cNvPr id="179" name="CustomShape 3"/>
          <p:cNvSpPr/>
          <p:nvPr/>
        </p:nvSpPr>
        <p:spPr>
          <a:xfrm>
            <a:off x="355680" y="2717640"/>
            <a:ext cx="8254440" cy="914400"/>
          </a:xfrm>
          <a:prstGeom prst="rect">
            <a:avLst/>
          </a:prstGeom>
          <a:noFill/>
        </p:spPr>
      </p:sp>
      <p:pic>
        <p:nvPicPr>
          <p:cNvPr id="180" name="Picture 179"/>
          <p:cNvPicPr/>
          <p:nvPr/>
        </p:nvPicPr>
        <p:blipFill>
          <a:blip r:embed="rId2"/>
          <a:stretch>
            <a:fillRect/>
          </a:stretch>
        </p:blipFill>
        <p:spPr>
          <a:xfrm>
            <a:off x="4716000" y="1115640"/>
            <a:ext cx="3931920" cy="48279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Use: Web forms</a:t>
            </a:r>
            <a:endParaRPr/>
          </a:p>
        </p:txBody>
      </p:sp>
      <p:sp>
        <p:nvSpPr>
          <p:cNvPr id="182"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83"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84" name="CustomShape 4"/>
          <p:cNvSpPr/>
          <p:nvPr/>
        </p:nvSpPr>
        <p:spPr>
          <a:xfrm>
            <a:off x="355680" y="2717640"/>
            <a:ext cx="8254440" cy="914400"/>
          </a:xfrm>
          <a:prstGeom prst="rect">
            <a:avLst/>
          </a:prstGeom>
          <a:noFill/>
        </p:spPr>
      </p:sp>
      <p:pic>
        <p:nvPicPr>
          <p:cNvPr id="185" name="Picture 184"/>
          <p:cNvPicPr/>
          <p:nvPr/>
        </p:nvPicPr>
        <p:blipFill>
          <a:blip r:embed="rId2"/>
          <a:stretch>
            <a:fillRect/>
          </a:stretch>
        </p:blipFill>
        <p:spPr>
          <a:xfrm>
            <a:off x="448200" y="812520"/>
            <a:ext cx="4407120" cy="5440320"/>
          </a:xfrm>
          <a:prstGeom prst="rect">
            <a:avLst/>
          </a:prstGeom>
        </p:spPr>
      </p:pic>
      <p:pic>
        <p:nvPicPr>
          <p:cNvPr id="186" name="Picture 185"/>
          <p:cNvPicPr/>
          <p:nvPr/>
        </p:nvPicPr>
        <p:blipFill>
          <a:blip r:embed="rId3"/>
          <a:stretch>
            <a:fillRect/>
          </a:stretch>
        </p:blipFill>
        <p:spPr>
          <a:xfrm>
            <a:off x="3383280" y="1554480"/>
            <a:ext cx="5202720" cy="41144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3200400" y="182880"/>
            <a:ext cx="594324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a:t>
            </a:r>
            <a:r>
              <a:rPr lang="en-US" sz="2400">
                <a:solidFill>
                  <a:srgbClr val="280099"/>
                </a:solidFill>
                <a:latin typeface="Gill Sans Light"/>
                <a:ea typeface="ヒラギノ角ゴ ProN W3"/>
              </a:rPr>
              <a:t>Site Search Choices</a:t>
            </a:r>
            <a:r>
              <a:rPr lang="en-US" sz="2600">
                <a:solidFill>
                  <a:srgbClr val="280099"/>
                </a:solidFill>
                <a:latin typeface="Gill Sans Light"/>
                <a:ea typeface="ヒラギノ角ゴ ProN W3"/>
              </a:rPr>
              <a:t> </a:t>
            </a:r>
            <a:endParaRPr/>
          </a:p>
        </p:txBody>
      </p:sp>
      <p:sp>
        <p:nvSpPr>
          <p:cNvPr id="188" name="CustomShape 2"/>
          <p:cNvSpPr/>
          <p:nvPr/>
        </p:nvSpPr>
        <p:spPr>
          <a:xfrm>
            <a:off x="5468040" y="956160"/>
            <a:ext cx="3373200" cy="5303880"/>
          </a:xfrm>
          <a:prstGeom prst="rect">
            <a:avLst/>
          </a:prstGeom>
          <a:noFill/>
        </p:spPr>
        <p:txBody>
          <a:bodyPr lIns="90000" tIns="45000" rIns="90000" bIns="45000"/>
          <a:lstStyle/>
          <a:p>
            <a:pPr>
              <a:lnSpc>
                <a:spcPct val="100000"/>
              </a:lnSpc>
            </a:pPr>
            <a:endParaRPr/>
          </a:p>
          <a:p>
            <a:pPr>
              <a:lnSpc>
                <a:spcPct val="100000"/>
              </a:lnSpc>
            </a:pPr>
            <a:r>
              <a:rPr lang="en-US" sz="1600">
                <a:solidFill>
                  <a:srgbClr val="414141"/>
                </a:solidFill>
                <a:latin typeface="Arial"/>
                <a:ea typeface="ヒラギノ角ゴ ProN W3"/>
              </a:rPr>
              <a:t>Site Search choices:</a:t>
            </a:r>
            <a:endParaRPr/>
          </a:p>
          <a:p>
            <a:pPr>
              <a:lnSpc>
                <a:spcPct val="100000"/>
              </a:lnSpc>
            </a:pPr>
            <a:endParaRPr/>
          </a:p>
          <a:p>
            <a:pPr>
              <a:lnSpc>
                <a:spcPct val="100000"/>
              </a:lnSpc>
            </a:pPr>
            <a:r>
              <a:rPr lang="en-US" sz="1600">
                <a:solidFill>
                  <a:srgbClr val="414141"/>
                </a:solidFill>
                <a:latin typeface="Arial"/>
                <a:ea typeface="ヒラギノ角ゴ ProN W3"/>
              </a:rPr>
              <a:t>code (ID) </a:t>
            </a:r>
            <a:endParaRPr/>
          </a:p>
          <a:p>
            <a:pPr>
              <a:lnSpc>
                <a:spcPct val="100000"/>
              </a:lnSpc>
            </a:pPr>
            <a:r>
              <a:rPr lang="en-US" sz="1600">
                <a:solidFill>
                  <a:srgbClr val="414141"/>
                </a:solidFill>
                <a:latin typeface="Arial"/>
                <a:ea typeface="ヒラギノ角ゴ ProN W3"/>
              </a:rPr>
              <a:t>station name  </a:t>
            </a:r>
            <a:endParaRPr/>
          </a:p>
          <a:p>
            <a:pPr>
              <a:lnSpc>
                <a:spcPct val="100000"/>
              </a:lnSpc>
            </a:pPr>
            <a:r>
              <a:rPr lang="en-US" sz="1600">
                <a:solidFill>
                  <a:srgbClr val="414141"/>
                </a:solidFill>
                <a:latin typeface="Arial"/>
                <a:ea typeface="ヒラギノ角ゴ ProN W3"/>
              </a:rPr>
              <a:t>latitude -  longitude </a:t>
            </a:r>
            <a:endParaRPr/>
          </a:p>
          <a:p>
            <a:pPr>
              <a:lnSpc>
                <a:spcPct val="100000"/>
              </a:lnSpc>
            </a:pPr>
            <a:r>
              <a:rPr lang="en-US" sz="1600">
                <a:solidFill>
                  <a:srgbClr val="414141"/>
                </a:solidFill>
                <a:latin typeface="Arial"/>
                <a:ea typeface="ヒラギノ角ゴ ProN W3"/>
              </a:rPr>
              <a:t>station installed dates</a:t>
            </a:r>
            <a:endParaRPr/>
          </a:p>
          <a:p>
            <a:pPr>
              <a:lnSpc>
                <a:spcPct val="100000"/>
              </a:lnSpc>
            </a:pPr>
            <a:r>
              <a:rPr lang="en-US" sz="1600">
                <a:solidFill>
                  <a:srgbClr val="414141"/>
                </a:solidFill>
                <a:latin typeface="Arial"/>
                <a:ea typeface="ヒラギノ角ゴ ProN W3"/>
              </a:rPr>
              <a:t>network name</a:t>
            </a:r>
            <a:endParaRPr/>
          </a:p>
          <a:p>
            <a:pPr>
              <a:lnSpc>
                <a:spcPct val="100000"/>
              </a:lnSpc>
            </a:pPr>
            <a:r>
              <a:rPr lang="en-US" sz="1600">
                <a:solidFill>
                  <a:srgbClr val="414141"/>
                </a:solidFill>
                <a:latin typeface="Arial"/>
                <a:ea typeface="ヒラギノ角ゴ ProN W3"/>
              </a:rPr>
              <a:t>antenna type</a:t>
            </a:r>
            <a:endParaRPr/>
          </a:p>
          <a:p>
            <a:pPr>
              <a:lnSpc>
                <a:spcPct val="100000"/>
              </a:lnSpc>
            </a:pPr>
            <a:r>
              <a:rPr lang="en-US" sz="1600">
                <a:solidFill>
                  <a:srgbClr val="414141"/>
                </a:solidFill>
                <a:latin typeface="Arial"/>
                <a:ea typeface="ヒラギノ角ゴ ProN W3"/>
              </a:rPr>
              <a:t>radome  type</a:t>
            </a:r>
            <a:endParaRPr/>
          </a:p>
          <a:p>
            <a:pPr>
              <a:lnSpc>
                <a:spcPct val="100000"/>
              </a:lnSpc>
            </a:pPr>
            <a:r>
              <a:rPr lang="en-US" sz="1600">
                <a:solidFill>
                  <a:srgbClr val="414141"/>
                </a:solidFill>
                <a:latin typeface="Arial"/>
                <a:ea typeface="ヒラギノ角ゴ ProN W3"/>
              </a:rPr>
              <a:t>receiver type     </a:t>
            </a:r>
            <a:endParaRPr/>
          </a:p>
          <a:p>
            <a:pPr>
              <a:lnSpc>
                <a:spcPct val="100000"/>
              </a:lnSpc>
            </a:pPr>
            <a:r>
              <a:rPr lang="en-US" sz="1600">
                <a:solidFill>
                  <a:srgbClr val="414141"/>
                </a:solidFill>
                <a:latin typeface="Arial"/>
                <a:ea typeface="ヒラギノ角ゴ ProN W3"/>
              </a:rPr>
              <a:t>station style (as 'continuous') </a:t>
            </a:r>
            <a:endParaRPr/>
          </a:p>
          <a:p>
            <a:pPr>
              <a:lnSpc>
                <a:spcPct val="100000"/>
              </a:lnSpc>
            </a:pPr>
            <a:r>
              <a:rPr lang="en-US" sz="1600">
                <a:solidFill>
                  <a:srgbClr val="414141"/>
                </a:solidFill>
                <a:latin typeface="Arial"/>
                <a:ea typeface="ヒラギノ角ゴ ProN W3"/>
              </a:rPr>
              <a:t>station status (as 'active')</a:t>
            </a:r>
            <a:endParaRPr/>
          </a:p>
          <a:p>
            <a:pPr>
              <a:lnSpc>
                <a:spcPct val="100000"/>
              </a:lnSpc>
            </a:pPr>
            <a:r>
              <a:rPr lang="en-US" sz="1600">
                <a:solidFill>
                  <a:srgbClr val="414141"/>
                </a:solidFill>
                <a:latin typeface="Arial"/>
                <a:ea typeface="ヒラギノ角ゴ ProN W3"/>
              </a:rPr>
              <a:t>country    </a:t>
            </a:r>
            <a:endParaRPr/>
          </a:p>
          <a:p>
            <a:pPr>
              <a:lnSpc>
                <a:spcPct val="100000"/>
              </a:lnSpc>
            </a:pPr>
            <a:r>
              <a:rPr lang="en-US" sz="1600">
                <a:solidFill>
                  <a:srgbClr val="414141"/>
                </a:solidFill>
                <a:latin typeface="Arial"/>
                <a:ea typeface="ヒラギノ角ゴ ProN W3"/>
              </a:rPr>
              <a:t>province / region / state</a:t>
            </a:r>
            <a:endParaRPr/>
          </a:p>
          <a:p>
            <a:pPr>
              <a:lnSpc>
                <a:spcPct val="100000"/>
              </a:lnSpc>
            </a:pPr>
            <a:r>
              <a:rPr lang="en-US" sz="1600">
                <a:solidFill>
                  <a:srgbClr val="414141"/>
                </a:solidFill>
                <a:latin typeface="Arial"/>
                <a:ea typeface="ヒラギノ角ゴ ProN W3"/>
              </a:rPr>
              <a:t>place name / city</a:t>
            </a:r>
            <a:endParaRPr/>
          </a:p>
          <a:p>
            <a:pPr>
              <a:lnSpc>
                <a:spcPct val="100000"/>
              </a:lnSpc>
            </a:pPr>
            <a:endParaRPr/>
          </a:p>
          <a:p>
            <a:pPr>
              <a:lnSpc>
                <a:spcPct val="100000"/>
              </a:lnSpc>
            </a:pPr>
            <a:r>
              <a:rPr lang="en-US" sz="1600">
                <a:solidFill>
                  <a:srgbClr val="414141"/>
                </a:solidFill>
                <a:latin typeface="Arial"/>
                <a:ea typeface="ヒラギノ角ゴ ProN W3"/>
              </a:rPr>
              <a:t>and</a:t>
            </a:r>
            <a:endParaRPr/>
          </a:p>
          <a:p>
            <a:pPr>
              <a:lnSpc>
                <a:spcPct val="100000"/>
              </a:lnSpc>
            </a:pPr>
            <a:endParaRPr/>
          </a:p>
          <a:p>
            <a:pPr>
              <a:lnSpc>
                <a:spcPct val="100000"/>
              </a:lnSpc>
            </a:pPr>
            <a:r>
              <a:rPr lang="en-US" sz="1600">
                <a:solidFill>
                  <a:srgbClr val="414141"/>
                </a:solidFill>
                <a:latin typeface="Arial"/>
                <a:ea typeface="ヒラギノ角ゴ ProN W3"/>
              </a:rPr>
              <a:t>all site search result types     </a:t>
            </a:r>
            <a:endParaRPr/>
          </a:p>
          <a:p>
            <a:pPr>
              <a:lnSpc>
                <a:spcPct val="100000"/>
              </a:lnSpc>
            </a:pPr>
            <a:endParaRPr/>
          </a:p>
        </p:txBody>
      </p:sp>
      <p:sp>
        <p:nvSpPr>
          <p:cNvPr id="18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90" name="CustomShape 4"/>
          <p:cNvSpPr/>
          <p:nvPr/>
        </p:nvSpPr>
        <p:spPr>
          <a:xfrm>
            <a:off x="355680" y="2717640"/>
            <a:ext cx="8254440" cy="914400"/>
          </a:xfrm>
          <a:prstGeom prst="rect">
            <a:avLst/>
          </a:prstGeom>
          <a:noFill/>
        </p:spPr>
      </p:sp>
      <p:pic>
        <p:nvPicPr>
          <p:cNvPr id="191" name="Picture 190"/>
          <p:cNvPicPr/>
          <p:nvPr/>
        </p:nvPicPr>
        <p:blipFill>
          <a:blip r:embed="rId2"/>
          <a:stretch>
            <a:fillRect/>
          </a:stretch>
        </p:blipFill>
        <p:spPr>
          <a:xfrm>
            <a:off x="448560" y="812880"/>
            <a:ext cx="4407120" cy="54403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3200400" y="182880"/>
            <a:ext cx="548604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Site Output Formats </a:t>
            </a:r>
            <a:endParaRPr/>
          </a:p>
        </p:txBody>
      </p:sp>
      <p:sp>
        <p:nvSpPr>
          <p:cNvPr id="193" name="CustomShape 2"/>
          <p:cNvSpPr/>
          <p:nvPr/>
        </p:nvSpPr>
        <p:spPr>
          <a:xfrm>
            <a:off x="731520" y="1920240"/>
            <a:ext cx="8206920" cy="3330360"/>
          </a:xfrm>
          <a:prstGeom prst="rect">
            <a:avLst/>
          </a:prstGeom>
          <a:noFill/>
        </p:spPr>
        <p:txBody>
          <a:bodyPr lIns="90000" tIns="45000" rIns="90000" bIns="45000"/>
          <a:lstStyle/>
          <a:p>
            <a:pPr>
              <a:lnSpc>
                <a:spcPct val="100000"/>
              </a:lnSpc>
            </a:pPr>
            <a:endParaRPr/>
          </a:p>
          <a:p>
            <a:pPr>
              <a:lnSpc>
                <a:spcPct val="100000"/>
              </a:lnSpc>
            </a:pPr>
            <a:r>
              <a:rPr lang="en-US" sz="1600">
                <a:solidFill>
                  <a:srgbClr val="414141"/>
                </a:solidFill>
                <a:latin typeface="Arial"/>
                <a:ea typeface="ヒラギノ角ゴ ProN W3"/>
              </a:rPr>
              <a:t>Site Search Output Choices:</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9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95" name="CustomShape 4"/>
          <p:cNvSpPr/>
          <p:nvPr/>
        </p:nvSpPr>
        <p:spPr>
          <a:xfrm>
            <a:off x="355680" y="2717640"/>
            <a:ext cx="8254440" cy="914400"/>
          </a:xfrm>
          <a:prstGeom prst="rect">
            <a:avLst/>
          </a:prstGeom>
          <a:noFill/>
        </p:spPr>
      </p:sp>
      <p:pic>
        <p:nvPicPr>
          <p:cNvPr id="196" name="Picture 195"/>
          <p:cNvPicPr/>
          <p:nvPr/>
        </p:nvPicPr>
        <p:blipFill>
          <a:blip r:embed="rId2"/>
          <a:stretch>
            <a:fillRect/>
          </a:stretch>
        </p:blipFill>
        <p:spPr>
          <a:xfrm>
            <a:off x="4023360" y="1554480"/>
            <a:ext cx="3931920" cy="37490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3200400" y="182880"/>
            <a:ext cx="576072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search result formats: </a:t>
            </a:r>
            <a:endParaRPr/>
          </a:p>
          <a:p>
            <a:pPr>
              <a:lnSpc>
                <a:spcPct val="100000"/>
              </a:lnSpc>
            </a:pPr>
            <a:r>
              <a:rPr lang="en-US" sz="2400">
                <a:solidFill>
                  <a:srgbClr val="280099"/>
                </a:solidFill>
                <a:latin typeface="Gill Sans Light"/>
                <a:ea typeface="ヒラギノ角ゴ ProN W3"/>
              </a:rPr>
              <a:t>HTML Sites Table</a:t>
            </a:r>
            <a:endParaRPr/>
          </a:p>
        </p:txBody>
      </p:sp>
      <p:sp>
        <p:nvSpPr>
          <p:cNvPr id="198"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9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0" name="CustomShape 4"/>
          <p:cNvSpPr/>
          <p:nvPr/>
        </p:nvSpPr>
        <p:spPr>
          <a:xfrm>
            <a:off x="355680" y="2717640"/>
            <a:ext cx="8254440" cy="914400"/>
          </a:xfrm>
          <a:prstGeom prst="rect">
            <a:avLst/>
          </a:prstGeom>
          <a:noFill/>
        </p:spPr>
      </p:sp>
      <p:pic>
        <p:nvPicPr>
          <p:cNvPr id="201" name="Picture 200"/>
          <p:cNvPicPr/>
          <p:nvPr/>
        </p:nvPicPr>
        <p:blipFill>
          <a:blip r:embed="rId2"/>
          <a:stretch>
            <a:fillRect/>
          </a:stretch>
        </p:blipFill>
        <p:spPr>
          <a:xfrm>
            <a:off x="360" y="914400"/>
            <a:ext cx="9143280" cy="549288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3200400" y="182880"/>
            <a:ext cx="548640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search result formats: </a:t>
            </a:r>
            <a:endParaRPr/>
          </a:p>
          <a:p>
            <a:pPr>
              <a:lnSpc>
                <a:spcPct val="100000"/>
              </a:lnSpc>
            </a:pPr>
            <a:r>
              <a:rPr lang="en-US" sz="2400">
                <a:solidFill>
                  <a:srgbClr val="280099"/>
                </a:solidFill>
                <a:latin typeface="Gill Sans Light"/>
                <a:ea typeface="ヒラギノ角ゴ ProN W3"/>
              </a:rPr>
              <a:t>HTML single Site page</a:t>
            </a:r>
            <a:endParaRPr/>
          </a:p>
        </p:txBody>
      </p:sp>
      <p:sp>
        <p:nvSpPr>
          <p:cNvPr id="203"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0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5" name="CustomShape 4"/>
          <p:cNvSpPr/>
          <p:nvPr/>
        </p:nvSpPr>
        <p:spPr>
          <a:xfrm>
            <a:off x="355680" y="2717640"/>
            <a:ext cx="8254440" cy="914400"/>
          </a:xfrm>
          <a:prstGeom prst="rect">
            <a:avLst/>
          </a:prstGeom>
          <a:noFill/>
        </p:spPr>
      </p:sp>
      <p:pic>
        <p:nvPicPr>
          <p:cNvPr id="206" name="Picture 205"/>
          <p:cNvPicPr/>
          <p:nvPr/>
        </p:nvPicPr>
        <p:blipFill>
          <a:blip r:embed="rId2"/>
          <a:stretch>
            <a:fillRect/>
          </a:stretch>
        </p:blipFill>
        <p:spPr>
          <a:xfrm>
            <a:off x="0" y="1246680"/>
            <a:ext cx="9143280" cy="52452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200400" y="182880"/>
            <a:ext cx="54860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search result formats: </a:t>
            </a:r>
            <a:endParaRPr/>
          </a:p>
          <a:p>
            <a:pPr>
              <a:lnSpc>
                <a:spcPct val="100000"/>
              </a:lnSpc>
            </a:pPr>
            <a:r>
              <a:rPr lang="en-US" sz="2400">
                <a:solidFill>
                  <a:srgbClr val="280099"/>
                </a:solidFill>
                <a:latin typeface="Gill Sans Light"/>
                <a:ea typeface="ヒラギノ角ゴ ProN W3"/>
              </a:rPr>
              <a:t>SINEX</a:t>
            </a:r>
            <a:endParaRPr/>
          </a:p>
        </p:txBody>
      </p:sp>
      <p:sp>
        <p:nvSpPr>
          <p:cNvPr id="208" name="CustomShape 2"/>
          <p:cNvSpPr/>
          <p:nvPr/>
        </p:nvSpPr>
        <p:spPr>
          <a:xfrm>
            <a:off x="1554480" y="1005840"/>
            <a:ext cx="6949080" cy="7247880"/>
          </a:xfrm>
          <a:prstGeom prst="rect">
            <a:avLst/>
          </a:prstGeom>
          <a:noFill/>
        </p:spPr>
        <p:txBody>
          <a:bodyPr lIns="90000" tIns="45000" rIns="90000" bIns="45000"/>
          <a:lstStyle/>
          <a:p>
            <a:pPr>
              <a:lnSpc>
                <a:spcPct val="100000"/>
              </a:lnSpc>
            </a:pPr>
            <a:r>
              <a:rPr lang="en-US" sz="1000">
                <a:solidFill>
                  <a:srgbClr val="414141"/>
                </a:solidFill>
                <a:latin typeface="Courier 10 Pitch"/>
                <a:ea typeface="ヒラギノ角ゴ ProN W3"/>
              </a:rPr>
              <a:t>%=SNX 2.01 COCONet GSAC Repository 14:076:47520</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+SITE/ID</a:t>
            </a:r>
            <a:endParaRPr/>
          </a:p>
          <a:p>
            <a:pPr>
              <a:lnSpc>
                <a:spcPct val="100000"/>
              </a:lnSpc>
            </a:pPr>
            <a:r>
              <a:rPr lang="en-US" sz="1000">
                <a:solidFill>
                  <a:srgbClr val="414141"/>
                </a:solidFill>
                <a:latin typeface="Courier 10 Pitch"/>
                <a:ea typeface="ヒラギノ角ゴ ProN W3"/>
              </a:rPr>
              <a:t>*CODE PT __DOMES__ T _STATION DESCRIPTION__ APPROX_LON_ APPROX_LAT_ _APP_H_</a:t>
            </a:r>
            <a:endParaRPr/>
          </a:p>
          <a:p>
            <a:pPr>
              <a:lnSpc>
                <a:spcPct val="100000"/>
              </a:lnSpc>
            </a:pPr>
            <a:r>
              <a:rPr lang="en-US" sz="1000">
                <a:solidFill>
                  <a:srgbClr val="414141"/>
                </a:solidFill>
                <a:latin typeface="Courier 10 Pitch"/>
                <a:ea typeface="ヒラギノ角ゴ ProN W3"/>
              </a:rPr>
              <a:t> MCAY  A           P MCAY                   -75 58 13.4  17 24 55.8  -17.86</a:t>
            </a:r>
            <a:endParaRPr/>
          </a:p>
          <a:p>
            <a:pPr>
              <a:lnSpc>
                <a:spcPct val="100000"/>
              </a:lnSpc>
            </a:pPr>
            <a:r>
              <a:rPr lang="en-US" sz="1000">
                <a:solidFill>
                  <a:srgbClr val="414141"/>
                </a:solidFill>
                <a:latin typeface="Courier 10 Pitch"/>
                <a:ea typeface="ヒラギノ角ゴ ProN W3"/>
              </a:rPr>
              <a:t> PEDR  A           P PEDR                   -77 47  3.5  17  1 15.6  -10.34</a:t>
            </a:r>
            <a:endParaRPr/>
          </a:p>
          <a:p>
            <a:pPr>
              <a:lnSpc>
                <a:spcPct val="100000"/>
              </a:lnSpc>
            </a:pPr>
            <a:r>
              <a:rPr lang="en-US" sz="1000">
                <a:solidFill>
                  <a:srgbClr val="414141"/>
                </a:solidFill>
                <a:latin typeface="Courier 10 Pitch"/>
                <a:ea typeface="ヒラギノ角ゴ ProN W3"/>
              </a:rPr>
              <a:t>-SITE/ID</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+SITE/RECEIVER</a:t>
            </a:r>
            <a:endParaRPr/>
          </a:p>
          <a:p>
            <a:pPr>
              <a:lnSpc>
                <a:spcPct val="100000"/>
              </a:lnSpc>
            </a:pPr>
            <a:r>
              <a:rPr lang="en-US" sz="1000">
                <a:solidFill>
                  <a:srgbClr val="414141"/>
                </a:solidFill>
                <a:latin typeface="Courier 10 Pitch"/>
                <a:ea typeface="ヒラギノ角ゴ ProN W3"/>
              </a:rPr>
              <a:t>*SITE PT SOLN T DATA_START__ DATA_END____ DESCRIPTION_________ S/N__ FIRMWARE___</a:t>
            </a:r>
            <a:endParaRPr/>
          </a:p>
          <a:p>
            <a:pPr>
              <a:lnSpc>
                <a:spcPct val="100000"/>
              </a:lnSpc>
            </a:pPr>
            <a:r>
              <a:rPr lang="en-US" sz="1000">
                <a:solidFill>
                  <a:srgbClr val="414141"/>
                </a:solidFill>
                <a:latin typeface="Courier 10 Pitch"/>
                <a:ea typeface="ヒラギノ角ゴ ProN W3"/>
              </a:rPr>
              <a:t> MCAY  A    1 P 07:053:69390 07:061:47880 TRIMBLE 4000SSI      26980 7.19       </a:t>
            </a:r>
            <a:endParaRPr/>
          </a:p>
          <a:p>
            <a:pPr>
              <a:lnSpc>
                <a:spcPct val="100000"/>
              </a:lnSpc>
            </a:pPr>
            <a:r>
              <a:rPr lang="en-US" sz="1000">
                <a:solidFill>
                  <a:srgbClr val="414141"/>
                </a:solidFill>
                <a:latin typeface="Courier 10 Pitch"/>
                <a:ea typeface="ヒラギノ角ゴ ProN W3"/>
              </a:rPr>
              <a:t> MCAY  A    1 P 10:132:58470 10:140:41730 TRIMBLE 4000SSI      26980 7.19       </a:t>
            </a:r>
            <a:endParaRPr/>
          </a:p>
          <a:p>
            <a:pPr>
              <a:lnSpc>
                <a:spcPct val="100000"/>
              </a:lnSpc>
            </a:pPr>
            <a:r>
              <a:rPr lang="en-US" sz="1000">
                <a:solidFill>
                  <a:srgbClr val="414141"/>
                </a:solidFill>
                <a:latin typeface="Courier 10 Pitch"/>
                <a:ea typeface="ヒラギノ角ゴ ProN W3"/>
              </a:rPr>
              <a:t> MCAY  A    1 P 12:128:52160 12:128:58392 TRIMBLE NETR9        5145K 4.43       </a:t>
            </a:r>
            <a:endParaRPr/>
          </a:p>
          <a:p>
            <a:pPr>
              <a:lnSpc>
                <a:spcPct val="100000"/>
              </a:lnSpc>
            </a:pPr>
            <a:r>
              <a:rPr lang="en-US" sz="1000">
                <a:solidFill>
                  <a:srgbClr val="414141"/>
                </a:solidFill>
                <a:latin typeface="Courier 10 Pitch"/>
                <a:ea typeface="ヒラギノ角ゴ ProN W3"/>
              </a:rPr>
              <a:t> PEDR  A    1 P 05:144:53445 05:151:82665 TRIMBLE 4000SSI      26980 7.19       </a:t>
            </a:r>
            <a:endParaRPr/>
          </a:p>
          <a:p>
            <a:pPr>
              <a:lnSpc>
                <a:spcPct val="100000"/>
              </a:lnSpc>
            </a:pPr>
            <a:r>
              <a:rPr lang="en-US" sz="1000">
                <a:solidFill>
                  <a:srgbClr val="414141"/>
                </a:solidFill>
                <a:latin typeface="Courier 10 Pitch"/>
                <a:ea typeface="ヒラギノ角ゴ ProN W3"/>
              </a:rPr>
              <a:t> PEDR  A    1 P 07:149:47790 07:156:48210 TRIMBLE 4000SSI      26980 7.19       </a:t>
            </a:r>
            <a:endParaRPr/>
          </a:p>
          <a:p>
            <a:pPr>
              <a:lnSpc>
                <a:spcPct val="100000"/>
              </a:lnSpc>
            </a:pPr>
            <a:r>
              <a:rPr lang="en-US" sz="1000">
                <a:solidFill>
                  <a:srgbClr val="414141"/>
                </a:solidFill>
                <a:latin typeface="Courier 10 Pitch"/>
                <a:ea typeface="ヒラギノ角ゴ ProN W3"/>
              </a:rPr>
              <a:t> PEDR  A    1 P 09:251:43260 09:258:77040 TRIMBLE 4000SSI      26980 7.19       </a:t>
            </a:r>
            <a:endParaRPr/>
          </a:p>
          <a:p>
            <a:pPr>
              <a:lnSpc>
                <a:spcPct val="100000"/>
              </a:lnSpc>
            </a:pPr>
            <a:r>
              <a:rPr lang="en-US" sz="1000">
                <a:solidFill>
                  <a:srgbClr val="414141"/>
                </a:solidFill>
                <a:latin typeface="Courier 10 Pitch"/>
                <a:ea typeface="ヒラギノ角ゴ ProN W3"/>
              </a:rPr>
              <a:t> PEDR  A    1 P 12:080:44961 12:080:50269 TRIMBLE NETR9        5145K 4.43       </a:t>
            </a:r>
            <a:endParaRPr/>
          </a:p>
          <a:p>
            <a:pPr>
              <a:lnSpc>
                <a:spcPct val="100000"/>
              </a:lnSpc>
            </a:pPr>
            <a:r>
              <a:rPr lang="en-US" sz="1000">
                <a:solidFill>
                  <a:srgbClr val="414141"/>
                </a:solidFill>
                <a:latin typeface="Courier 10 Pitch"/>
                <a:ea typeface="ヒラギノ角ゴ ProN W3"/>
              </a:rPr>
              <a:t>-SITE/RECEIVER</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+SITE/ANTENNA</a:t>
            </a:r>
            <a:endParaRPr/>
          </a:p>
          <a:p>
            <a:pPr>
              <a:lnSpc>
                <a:spcPct val="100000"/>
              </a:lnSpc>
            </a:pPr>
            <a:r>
              <a:rPr lang="en-US" sz="1000">
                <a:solidFill>
                  <a:srgbClr val="414141"/>
                </a:solidFill>
                <a:latin typeface="Courier 10 Pitch"/>
                <a:ea typeface="ヒラギノ角ゴ ProN W3"/>
              </a:rPr>
              <a:t>*SITE PT SOLN T DATA_START__ DATA_END____ DESCRIPTION_________ S/N__</a:t>
            </a:r>
            <a:endParaRPr/>
          </a:p>
          <a:p>
            <a:pPr>
              <a:lnSpc>
                <a:spcPct val="100000"/>
              </a:lnSpc>
            </a:pPr>
            <a:r>
              <a:rPr lang="en-US" sz="1000">
                <a:solidFill>
                  <a:srgbClr val="414141"/>
                </a:solidFill>
                <a:latin typeface="Courier 10 Pitch"/>
                <a:ea typeface="ヒラギノ角ゴ ProN W3"/>
              </a:rPr>
              <a:t> MCAY  A    1 P 07:053:69390 07:061:47880 TRM29659.00          17520</a:t>
            </a:r>
            <a:endParaRPr/>
          </a:p>
          <a:p>
            <a:pPr>
              <a:lnSpc>
                <a:spcPct val="100000"/>
              </a:lnSpc>
            </a:pPr>
            <a:r>
              <a:rPr lang="en-US" sz="1000">
                <a:solidFill>
                  <a:srgbClr val="414141"/>
                </a:solidFill>
                <a:latin typeface="Courier 10 Pitch"/>
                <a:ea typeface="ヒラギノ角ゴ ProN W3"/>
              </a:rPr>
              <a:t> MCAY  A    1 P 10:132:58470 10:140:41730 TRM41249.00          -----</a:t>
            </a:r>
            <a:endParaRPr/>
          </a:p>
          <a:p>
            <a:pPr>
              <a:lnSpc>
                <a:spcPct val="100000"/>
              </a:lnSpc>
            </a:pPr>
            <a:r>
              <a:rPr lang="en-US" sz="1000">
                <a:solidFill>
                  <a:srgbClr val="414141"/>
                </a:solidFill>
                <a:latin typeface="Courier 10 Pitch"/>
                <a:ea typeface="ヒラギノ角ゴ ProN W3"/>
              </a:rPr>
              <a:t> MCAY  A    1 P 12:128:52160 12:128:58392 TRM39105.00          11909</a:t>
            </a:r>
            <a:endParaRPr/>
          </a:p>
          <a:p>
            <a:pPr>
              <a:lnSpc>
                <a:spcPct val="100000"/>
              </a:lnSpc>
            </a:pPr>
            <a:r>
              <a:rPr lang="en-US" sz="1000">
                <a:solidFill>
                  <a:srgbClr val="414141"/>
                </a:solidFill>
                <a:latin typeface="Courier 10 Pitch"/>
                <a:ea typeface="ヒラギノ角ゴ ProN W3"/>
              </a:rPr>
              <a:t> PEDR  A    1 P 05:144:53445 05:151:82665 TRM29659.00          17520</a:t>
            </a:r>
            <a:endParaRPr/>
          </a:p>
          <a:p>
            <a:pPr>
              <a:lnSpc>
                <a:spcPct val="100000"/>
              </a:lnSpc>
            </a:pPr>
            <a:r>
              <a:rPr lang="en-US" sz="1000">
                <a:solidFill>
                  <a:srgbClr val="414141"/>
                </a:solidFill>
                <a:latin typeface="Courier 10 Pitch"/>
                <a:ea typeface="ヒラギノ角ゴ ProN W3"/>
              </a:rPr>
              <a:t> PEDR  A    1 P 07:149:47790 07:156:48210 TRM29659.00          17520</a:t>
            </a:r>
            <a:endParaRPr/>
          </a:p>
          <a:p>
            <a:pPr>
              <a:lnSpc>
                <a:spcPct val="100000"/>
              </a:lnSpc>
            </a:pPr>
            <a:r>
              <a:rPr lang="en-US" sz="1000">
                <a:solidFill>
                  <a:srgbClr val="414141"/>
                </a:solidFill>
                <a:latin typeface="Courier 10 Pitch"/>
                <a:ea typeface="ヒラギノ角ゴ ProN W3"/>
              </a:rPr>
              <a:t> PEDR  A    1 P 09:251:43260 09:258:77040 TRM29659.00          17520</a:t>
            </a:r>
            <a:endParaRPr/>
          </a:p>
          <a:p>
            <a:pPr>
              <a:lnSpc>
                <a:spcPct val="100000"/>
              </a:lnSpc>
            </a:pPr>
            <a:r>
              <a:rPr lang="en-US" sz="1000">
                <a:solidFill>
                  <a:srgbClr val="414141"/>
                </a:solidFill>
                <a:latin typeface="Courier 10 Pitch"/>
                <a:ea typeface="ヒラギノ角ゴ ProN W3"/>
              </a:rPr>
              <a:t> PEDR  A    1 P 12:080:44961 12:080:50269 TRM39105.00          11909</a:t>
            </a:r>
            <a:endParaRPr/>
          </a:p>
          <a:p>
            <a:pPr>
              <a:lnSpc>
                <a:spcPct val="100000"/>
              </a:lnSpc>
            </a:pPr>
            <a:r>
              <a:rPr lang="en-US" sz="1000">
                <a:solidFill>
                  <a:srgbClr val="414141"/>
                </a:solidFill>
                <a:latin typeface="Courier 10 Pitch"/>
                <a:ea typeface="ヒラギノ角ゴ ProN W3"/>
              </a:rPr>
              <a:t>-SITE/ANTENNA</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+SITE/ECCENTRICITY</a:t>
            </a:r>
            <a:endParaRPr/>
          </a:p>
          <a:p>
            <a:pPr>
              <a:lnSpc>
                <a:spcPct val="100000"/>
              </a:lnSpc>
            </a:pPr>
            <a:r>
              <a:rPr lang="en-US" sz="1000">
                <a:solidFill>
                  <a:srgbClr val="414141"/>
                </a:solidFill>
                <a:latin typeface="Courier 10 Pitch"/>
                <a:ea typeface="ヒラギノ角ゴ ProN W3"/>
              </a:rPr>
              <a:t>*                                             UP______ NORTH___ EAST____</a:t>
            </a:r>
            <a:endParaRPr/>
          </a:p>
          <a:p>
            <a:pPr>
              <a:lnSpc>
                <a:spcPct val="100000"/>
              </a:lnSpc>
            </a:pPr>
            <a:r>
              <a:rPr lang="en-US" sz="1000">
                <a:solidFill>
                  <a:srgbClr val="414141"/>
                </a:solidFill>
                <a:latin typeface="Courier 10 Pitch"/>
                <a:ea typeface="ヒラギノ角ゴ ProN W3"/>
              </a:rPr>
              <a:t>*SITE PT SOLN T DATA_START__ DATA_END____ AXE ARP-&gt;BENCHMARK(M)_________</a:t>
            </a:r>
            <a:endParaRPr/>
          </a:p>
          <a:p>
            <a:pPr>
              <a:lnSpc>
                <a:spcPct val="100000"/>
              </a:lnSpc>
            </a:pPr>
            <a:r>
              <a:rPr lang="en-US" sz="1000">
                <a:solidFill>
                  <a:srgbClr val="414141"/>
                </a:solidFill>
                <a:latin typeface="Courier 10 Pitch"/>
                <a:ea typeface="ヒラギノ角ゴ ProN W3"/>
              </a:rPr>
              <a:t> MCAY  A    1 P 07:053:69390 07:061:47880 UNE   0.5500   0.0000   0.0000</a:t>
            </a:r>
            <a:endParaRPr/>
          </a:p>
          <a:p>
            <a:pPr>
              <a:lnSpc>
                <a:spcPct val="100000"/>
              </a:lnSpc>
            </a:pPr>
            <a:r>
              <a:rPr lang="en-US" sz="1000">
                <a:solidFill>
                  <a:srgbClr val="414141"/>
                </a:solidFill>
                <a:latin typeface="Courier 10 Pitch"/>
                <a:ea typeface="ヒラギノ角ゴ ProN W3"/>
              </a:rPr>
              <a:t> MCAY  A    1 P 10:132:58470 10:140:41730 UNE   0.5500   0.0000   0.0000</a:t>
            </a:r>
            <a:endParaRPr/>
          </a:p>
        </p:txBody>
      </p:sp>
      <p:sp>
        <p:nvSpPr>
          <p:cNvPr id="20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210"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200400" y="182880"/>
            <a:ext cx="521208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search result formats:</a:t>
            </a:r>
            <a:endParaRPr/>
          </a:p>
          <a:p>
            <a:pPr>
              <a:lnSpc>
                <a:spcPct val="100000"/>
              </a:lnSpc>
            </a:pPr>
            <a:r>
              <a:rPr lang="en-US" sz="2400">
                <a:solidFill>
                  <a:srgbClr val="280099"/>
                </a:solidFill>
                <a:latin typeface="Gill Sans Light"/>
                <a:ea typeface="ヒラギノ角ゴ ProN W3"/>
              </a:rPr>
              <a:t>GAMIT station.info </a:t>
            </a:r>
            <a:endParaRPr/>
          </a:p>
        </p:txBody>
      </p:sp>
      <p:sp>
        <p:nvSpPr>
          <p:cNvPr id="212" name="CustomShape 2"/>
          <p:cNvSpPr/>
          <p:nvPr/>
        </p:nvSpPr>
        <p:spPr>
          <a:xfrm>
            <a:off x="91440" y="1280160"/>
            <a:ext cx="8869320" cy="4659840"/>
          </a:xfrm>
          <a:prstGeom prst="rect">
            <a:avLst/>
          </a:prstGeom>
          <a:noFill/>
        </p:spPr>
        <p:txBody>
          <a:bodyPr lIns="90000" tIns="45000" rIns="90000" bIns="45000"/>
          <a:lstStyle/>
          <a:p>
            <a:pPr>
              <a:lnSpc>
                <a:spcPct val="100000"/>
              </a:lnSpc>
            </a:pPr>
            <a:r>
              <a:rPr lang="en-US" sz="1000">
                <a:solidFill>
                  <a:srgbClr val="414141"/>
                </a:solidFill>
                <a:latin typeface="Courier 10 Pitch"/>
                <a:ea typeface="ヒラギノ角ゴ ProN W3"/>
              </a:rPr>
              <a:t>*          Gamit station.info</a:t>
            </a:r>
            <a:endParaRPr/>
          </a:p>
          <a:p>
            <a:pPr>
              <a:lnSpc>
                <a:spcPct val="100000"/>
              </a:lnSpc>
            </a:pPr>
            <a:r>
              <a:rPr lang="en-US" sz="1000">
                <a:solidFill>
                  <a:srgbClr val="414141"/>
                </a:solidFill>
                <a:latin typeface="Courier 10 Pitch"/>
                <a:ea typeface="ヒラギノ角ゴ ProN W3"/>
              </a:rPr>
              <a:t>*          </a:t>
            </a:r>
            <a:endParaRPr/>
          </a:p>
          <a:p>
            <a:pPr>
              <a:lnSpc>
                <a:spcPct val="100000"/>
              </a:lnSpc>
            </a:pPr>
            <a:r>
              <a:rPr lang="en-US" sz="1000">
                <a:solidFill>
                  <a:srgbClr val="414141"/>
                </a:solidFill>
                <a:latin typeface="Courier 10 Pitch"/>
                <a:ea typeface="ヒラギノ角ゴ ProN W3"/>
              </a:rPr>
              <a:t>*          Generated by the COCONet GSAC Repository at 2014-03-17T13:16:58 -0600 </a:t>
            </a:r>
            <a:endParaRPr/>
          </a:p>
          <a:p>
            <a:pPr>
              <a:lnSpc>
                <a:spcPct val="100000"/>
              </a:lnSpc>
            </a:pPr>
            <a:r>
              <a:rPr lang="en-US" sz="1000">
                <a:solidFill>
                  <a:srgbClr val="414141"/>
                </a:solidFill>
                <a:latin typeface="Courier 10 Pitch"/>
                <a:ea typeface="ヒラギノ角ゴ ProN W3"/>
              </a:rPr>
              <a:t>*          </a:t>
            </a:r>
            <a:endParaRPr/>
          </a:p>
          <a:p>
            <a:pPr>
              <a:lnSpc>
                <a:spcPct val="100000"/>
              </a:lnSpc>
            </a:pPr>
            <a:r>
              <a:rPr lang="en-US" sz="1000">
                <a:solidFill>
                  <a:srgbClr val="414141"/>
                </a:solidFill>
                <a:latin typeface="Courier 10 Pitch"/>
                <a:ea typeface="ヒラギノ角ゴ ProN W3"/>
              </a:rPr>
              <a:t>*SITE  Station Name      Session Start      Session Stop       Ant Ht   HtCod  Ant N    Ant E    Receiver Type         Vers                  SwVer  Receiver SN           Antenna Type     Dome   Antenna SN</a:t>
            </a:r>
            <a:endParaRPr/>
          </a:p>
          <a:p>
            <a:pPr>
              <a:lnSpc>
                <a:spcPct val="100000"/>
              </a:lnSpc>
            </a:pPr>
            <a:endParaRPr/>
          </a:p>
          <a:p>
            <a:pPr>
              <a:lnSpc>
                <a:spcPct val="100000"/>
              </a:lnSpc>
            </a:pPr>
            <a:r>
              <a:rPr lang="en-US" sz="1000">
                <a:solidFill>
                  <a:srgbClr val="414141"/>
                </a:solidFill>
                <a:latin typeface="Courier 10 Pitch"/>
                <a:ea typeface="ヒラギノ角ゴ ProN W3"/>
              </a:rPr>
              <a:t> MCAY  MCAY              2007  53 19 16 30  2007  61 13 18 00     0.55  -----   0.0000   0.0000  TRIMBLE 4000SSI       7.19                   7.19  26980                 TRM29659.00      -----  175206             </a:t>
            </a:r>
            <a:endParaRPr/>
          </a:p>
          <a:p>
            <a:pPr>
              <a:lnSpc>
                <a:spcPct val="100000"/>
              </a:lnSpc>
            </a:pPr>
            <a:r>
              <a:rPr lang="en-US" sz="1000">
                <a:solidFill>
                  <a:srgbClr val="414141"/>
                </a:solidFill>
                <a:latin typeface="Courier 10 Pitch"/>
                <a:ea typeface="ヒラギノ角ゴ ProN W3"/>
              </a:rPr>
              <a:t> </a:t>
            </a:r>
            <a:endParaRPr/>
          </a:p>
          <a:p>
            <a:pPr>
              <a:lnSpc>
                <a:spcPct val="100000"/>
              </a:lnSpc>
            </a:pPr>
            <a:r>
              <a:rPr lang="en-US" sz="1000">
                <a:solidFill>
                  <a:srgbClr val="414141"/>
                </a:solidFill>
                <a:latin typeface="Courier 10 Pitch"/>
                <a:ea typeface="ヒラギノ角ゴ ProN W3"/>
              </a:rPr>
              <a:t> MCAY  MCAY              2010 132 16 14 30  2010 140 11 35 30     0.55  -----   0.0000   0.0000  TRIMBLE 4000SSI       7.19                   7.19  26980                 TRM41249.00      -----  --------------------</a:t>
            </a:r>
            <a:endParaRPr/>
          </a:p>
          <a:p>
            <a:pPr>
              <a:lnSpc>
                <a:spcPct val="100000"/>
              </a:lnSpc>
            </a:pPr>
            <a:endParaRPr/>
          </a:p>
          <a:p>
            <a:pPr>
              <a:lnSpc>
                <a:spcPct val="100000"/>
              </a:lnSpc>
            </a:pPr>
            <a:r>
              <a:rPr lang="en-US" sz="1000">
                <a:solidFill>
                  <a:srgbClr val="414141"/>
                </a:solidFill>
                <a:latin typeface="Courier 10 Pitch"/>
                <a:ea typeface="ヒラギノ角ゴ ProN W3"/>
              </a:rPr>
              <a:t> MCAY  MCAY              2012 128 14 29 20  2012 128 16 13 12    0.018  -----   0.0000   0.0000  TRIMBLE NETR9         4.43                   4.43  5145K79600            TRM39105.00      -----  11909599            </a:t>
            </a:r>
            <a:endParaRPr/>
          </a:p>
          <a:p>
            <a:pPr>
              <a:lnSpc>
                <a:spcPct val="100000"/>
              </a:lnSpc>
            </a:pPr>
            <a:endParaRPr/>
          </a:p>
          <a:p>
            <a:pPr>
              <a:lnSpc>
                <a:spcPct val="100000"/>
              </a:lnSpc>
            </a:pPr>
            <a:r>
              <a:rPr lang="en-US" sz="1000">
                <a:solidFill>
                  <a:srgbClr val="414141"/>
                </a:solidFill>
                <a:latin typeface="Courier 10 Pitch"/>
                <a:ea typeface="ヒラギノ角ゴ ProN W3"/>
              </a:rPr>
              <a:t> PEDR  PEDR              2005 144 14 50 45  2005 151 22 57 45     0.55  -----   0.0000   0.0000  TRIMBLE 4000SSI       7.19                   7.19  26980                 TRM29659.00      -----  175206              </a:t>
            </a:r>
            <a:endParaRPr/>
          </a:p>
          <a:p>
            <a:pPr>
              <a:lnSpc>
                <a:spcPct val="100000"/>
              </a:lnSpc>
            </a:pPr>
            <a:endParaRPr/>
          </a:p>
          <a:p>
            <a:pPr>
              <a:lnSpc>
                <a:spcPct val="100000"/>
              </a:lnSpc>
            </a:pPr>
            <a:r>
              <a:rPr lang="en-US" sz="1000">
                <a:solidFill>
                  <a:srgbClr val="414141"/>
                </a:solidFill>
                <a:latin typeface="Courier 10 Pitch"/>
                <a:ea typeface="ヒラギノ角ゴ ProN W3"/>
              </a:rPr>
              <a:t> PEDR  PEDR              2007 149 13 16 30  2007 156 13 23 30     0.55  -----   0.0000   0.0000  TRIMBLE 4000SSI       7.19                   7.19  26980                 TRM29659.00      -----  175206              </a:t>
            </a:r>
            <a:endParaRPr/>
          </a:p>
          <a:p>
            <a:pPr>
              <a:lnSpc>
                <a:spcPct val="100000"/>
              </a:lnSpc>
            </a:pPr>
            <a:endParaRPr/>
          </a:p>
          <a:p>
            <a:pPr>
              <a:lnSpc>
                <a:spcPct val="100000"/>
              </a:lnSpc>
            </a:pPr>
            <a:r>
              <a:rPr lang="en-US" sz="1000">
                <a:solidFill>
                  <a:srgbClr val="414141"/>
                </a:solidFill>
                <a:latin typeface="Courier 10 Pitch"/>
                <a:ea typeface="ヒラギノ角ゴ ProN W3"/>
              </a:rPr>
              <a:t> PEDR  PEDR              2009 251 12 01 00  2009 258 21 24 00     0.55  -----   0.0000   0.0000  TRIMBLE 4000SSI       7.19                   7.19  26980                 TRM29659.00      -----  175206              </a:t>
            </a:r>
            <a:endParaRPr/>
          </a:p>
        </p:txBody>
      </p:sp>
      <p:sp>
        <p:nvSpPr>
          <p:cNvPr id="213" name="CustomShape 3"/>
          <p:cNvSpPr/>
          <p:nvPr/>
        </p:nvSpPr>
        <p:spPr>
          <a:xfrm>
            <a:off x="731520" y="5669280"/>
            <a:ext cx="8046360" cy="669960"/>
          </a:xfrm>
          <a:prstGeom prst="rect">
            <a:avLst/>
          </a:prstGeom>
          <a:noFill/>
        </p:spPr>
        <p:txBody>
          <a:bodyPr lIns="90000" tIns="45000" rIns="90000" bIns="45000"/>
          <a:lstStyle/>
          <a:p>
            <a:pPr>
              <a:lnSpc>
                <a:spcPct val="100000"/>
              </a:lnSpc>
            </a:pPr>
            <a:endParaRPr/>
          </a:p>
          <a:p>
            <a:pPr>
              <a:lnSpc>
                <a:spcPct val="100000"/>
              </a:lnSpc>
            </a:pPr>
            <a:endParaRPr/>
          </a:p>
        </p:txBody>
      </p:sp>
      <p:sp>
        <p:nvSpPr>
          <p:cNvPr id="214"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3200400" y="182880"/>
            <a:ext cx="530352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search result formats: </a:t>
            </a:r>
            <a:endParaRPr/>
          </a:p>
          <a:p>
            <a:pPr>
              <a:lnSpc>
                <a:spcPct val="100000"/>
              </a:lnSpc>
            </a:pPr>
            <a:r>
              <a:rPr lang="en-US" sz="2400">
                <a:solidFill>
                  <a:srgbClr val="280099"/>
                </a:solidFill>
                <a:latin typeface="Gill Sans Light"/>
                <a:ea typeface="ヒラギノ角ゴ ProN W3"/>
              </a:rPr>
              <a:t>SOPAC XML Site Log</a:t>
            </a:r>
            <a:endParaRPr/>
          </a:p>
        </p:txBody>
      </p:sp>
      <p:sp>
        <p:nvSpPr>
          <p:cNvPr id="216" name="CustomShape 2"/>
          <p:cNvSpPr/>
          <p:nvPr/>
        </p:nvSpPr>
        <p:spPr>
          <a:xfrm>
            <a:off x="731520" y="1280160"/>
            <a:ext cx="7863480" cy="5205600"/>
          </a:xfrm>
          <a:prstGeom prst="rect">
            <a:avLst/>
          </a:prstGeom>
          <a:noFill/>
        </p:spPr>
        <p:txBody>
          <a:bodyPr lIns="90000" tIns="45000" rIns="90000" bIns="45000"/>
          <a:lstStyle/>
          <a:p>
            <a:pPr>
              <a:lnSpc>
                <a:spcPct val="100000"/>
              </a:lnSpc>
            </a:pPr>
            <a:r>
              <a:rPr lang="en-US" sz="1050">
                <a:solidFill>
                  <a:srgbClr val="414141"/>
                </a:solidFill>
                <a:latin typeface="Courier 10 Pitch"/>
                <a:ea typeface="ヒラギノ角ゴ ProN W3"/>
              </a:rPr>
              <a:t>&lt;igsSiteLog xsi:schemaLocation="http://sopac.ucsd.edu/ns/geodesy/doc/igsSiteLog/2011  http://sopac.ucsd.edu/ns/geodesy/doc/igsSiteLog/2011/igsSiteLog.xsd"&gt;&lt;formInformation&gt;&lt;mi:preparedBy&gt;COCONet GSAC Repository&lt;/mi:preparedBy&gt;&lt;mi:datePrepared&gt;2014-03-17T13:23:09&lt;/mi:datePrepared&gt;&lt;mi:reportType&gt;DYNAMIC&lt;/mi:reportType&gt;&lt;/formInformation&gt;&lt;siteIdentification&gt;&lt;mi:siteName&gt;MCAY&lt;/mi:siteName&gt;&lt;mi:fourCharacterID&gt;MCAY&lt;/mi:fourCharacterID&gt;&lt;mi:dateInstalled&gt;2007-02-22T00:00:00&lt;/mi:dateInstalled&gt;</a:t>
            </a:r>
            <a:endParaRPr/>
          </a:p>
          <a:p>
            <a:pPr>
              <a:lnSpc>
                <a:spcPct val="100000"/>
              </a:lnSpc>
            </a:pPr>
            <a:r>
              <a:rPr lang="en-US" sz="1050">
                <a:solidFill>
                  <a:srgbClr val="414141"/>
                </a:solidFill>
                <a:latin typeface="Courier 10 Pitch"/>
                <a:ea typeface="ヒラギノ角ゴ ProN W3"/>
              </a:rPr>
              <a:t>&lt;mi:monumentInscription/&gt;&lt;mi:iersDOMESNumber/&gt;&lt;mi:cdpNumber/&gt;&lt;mi:monumentDescription/&gt;&lt;mi:heightOfTheMonument/&gt;&lt;mi:monumentFoundation/&gt;&lt;mi:foundationDepth/&gt;&lt;mi:markerDescription/&gt;&lt;mi:geologicCharacteristic/&gt;&lt;mi:bedrockType/&gt;&lt;mi:bedrockCondition/&gt;&lt;mi:fractureSpacing/&gt;&lt;mi:faultZonesNearby/&gt;&lt;mi:distance-Activity/&gt;&lt;mi:notes/&gt;&lt;/siteIdentification&gt;</a:t>
            </a:r>
            <a:endParaRPr/>
          </a:p>
          <a:p>
            <a:pPr>
              <a:lnSpc>
                <a:spcPct val="100000"/>
              </a:lnSpc>
            </a:pPr>
            <a:endParaRPr/>
          </a:p>
          <a:p>
            <a:pPr>
              <a:lnSpc>
                <a:spcPct val="100000"/>
              </a:lnSpc>
            </a:pPr>
            <a:r>
              <a:rPr lang="en-US" sz="1050">
                <a:solidFill>
                  <a:srgbClr val="414141"/>
                </a:solidFill>
                <a:latin typeface="Courier 10 Pitch"/>
                <a:ea typeface="ヒラギノ角ゴ ProN W3"/>
              </a:rPr>
              <a:t>&lt;siteLocation&gt;&lt;mi:country/&gt;&lt;mi:state/&gt;&lt;mi:city/&gt;&lt;mi:approximatePositionITRF&gt;&lt;mi:latitude-North&gt;17.4155&lt;/mi:latitude-North&gt;&lt;mi:longitude-East&gt;-75.9704&lt;/mi:longitude-East&gt;&lt;mi:elevation-m_ellips&gt;0&lt;/mi:elevation-m_ellips&gt;&lt;/mi:approximatePositionITRF&gt;&lt;/siteLocation&gt;</a:t>
            </a:r>
            <a:endParaRPr/>
          </a:p>
          <a:p>
            <a:pPr>
              <a:lnSpc>
                <a:spcPct val="100000"/>
              </a:lnSpc>
            </a:pPr>
            <a:endParaRPr/>
          </a:p>
          <a:p>
            <a:pPr>
              <a:lnSpc>
                <a:spcPct val="100000"/>
              </a:lnSpc>
            </a:pPr>
            <a:r>
              <a:rPr lang="en-US" sz="1050">
                <a:solidFill>
                  <a:srgbClr val="414141"/>
                </a:solidFill>
                <a:latin typeface="Courier 10 Pitch"/>
                <a:ea typeface="ヒラギノ角ゴ ProN W3"/>
              </a:rPr>
              <a:t>&lt;gnssReceiver&gt;&lt;equip:receiverType&gt;TRIMBLE 4000SSI     &lt;/equip:receiverType&gt;&lt;equip:serialNumber&gt;26980&lt;/equip:serialNumber&gt;&lt;equip:firmwareVersion&gt;7.19       &lt;/equip:firmwareVersion&gt;&lt;equip:dateInstalled&gt;2007-02-22T19:16:30&lt;/equip:dateInstalled&gt;&lt;equip:dateRemoved&gt;2007-03-02T13:18:00&lt;/equip:dateRemoved&gt;&lt;equip:satelliteSystem&gt;GPS&lt;/equip:satelliteSystem&gt;&lt;equip:elevationCutoffSetting/&gt;&lt;equip:temperatureStabilization/&gt;&lt;equip:notes/&gt;&lt;/gnssReceiver&gt;</a:t>
            </a:r>
            <a:endParaRPr/>
          </a:p>
          <a:p>
            <a:pPr>
              <a:lnSpc>
                <a:spcPct val="100000"/>
              </a:lnSpc>
            </a:pPr>
            <a:endParaRPr/>
          </a:p>
          <a:p>
            <a:pPr>
              <a:lnSpc>
                <a:spcPct val="100000"/>
              </a:lnSpc>
            </a:pPr>
            <a:r>
              <a:rPr lang="en-US" sz="1050">
                <a:solidFill>
                  <a:srgbClr val="414141"/>
                </a:solidFill>
                <a:latin typeface="Courier 10 Pitch"/>
                <a:ea typeface="ヒラギノ角ゴ ProN W3"/>
              </a:rPr>
              <a:t>&lt;gnssAntenna&gt;&lt;equip:antennaType&gt;TRM29659.00    &lt;/equip:antennaType&gt;&lt;equip:serialNumber&gt;175206&lt;/equip:serialNumber&gt;&lt;equip:marker-arpUpEcc.&gt;0.55&lt;/equip:marker-arpUpEcc.&gt;&lt;equip:marker-arpNorthEcc.&gt;0&lt;/equip:marker-arpNorthEcc.&gt;&lt;equip:marker-arpEastEcc.&gt;0&lt;/equip:marker-arpEastEcc.&gt;&lt;equip:alignmentFromTrueNorth/&gt;&lt;equip:antennaRadomeType&gt; &lt;/equip:antennaRadomeType&gt;&lt;equip:radomeSerialNumber&gt; &lt;/equip:radomeSerialNumber&gt;&lt;equip:antennaCableType/&gt;&lt;equip:antennaCableLength/&gt;&lt;equip:dateInstalled&gt;2007-02-22T19:16:30&lt;/equip:dateInstalled&gt;&lt;equip:dateRemoved&gt;2007-03 02T13:18:00&lt;/equip:dateRemoved&gt; </a:t>
            </a:r>
            <a:endParaRPr/>
          </a:p>
          <a:p>
            <a:pPr>
              <a:lnSpc>
                <a:spcPct val="100000"/>
              </a:lnSpc>
            </a:pPr>
            <a:r>
              <a:rPr lang="en-US" sz="1050">
                <a:solidFill>
                  <a:srgbClr val="414141"/>
                </a:solidFill>
                <a:latin typeface="Courier 10 Pitch"/>
                <a:ea typeface="ヒラギノ角ゴ ProN W3"/>
              </a:rPr>
              <a:t>...</a:t>
            </a:r>
            <a:endParaRPr/>
          </a:p>
        </p:txBody>
      </p:sp>
      <p:sp>
        <p:nvSpPr>
          <p:cNvPr id="217"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18"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GSAC JSON site information</a:t>
            </a:r>
            <a:r>
              <a:rPr lang="en-US" sz="2800">
                <a:solidFill>
                  <a:srgbClr val="280099"/>
                </a:solidFill>
                <a:latin typeface="Gill Sans Light"/>
                <a:ea typeface="ヒラギノ角ゴ ProN W3"/>
              </a:rPr>
              <a:t> </a:t>
            </a:r>
            <a:endParaRPr/>
          </a:p>
        </p:txBody>
      </p:sp>
      <p:sp>
        <p:nvSpPr>
          <p:cNvPr id="220" name="CustomShape 2"/>
          <p:cNvSpPr/>
          <p:nvPr/>
        </p:nvSpPr>
        <p:spPr>
          <a:xfrm>
            <a:off x="731520" y="1645920"/>
            <a:ext cx="7863480" cy="3468600"/>
          </a:xfrm>
          <a:prstGeom prst="rect">
            <a:avLst/>
          </a:prstGeom>
          <a:noFill/>
        </p:spPr>
        <p:txBody>
          <a:bodyPr lIns="90000" tIns="45000" rIns="90000" bIns="45000"/>
          <a:lstStyle/>
          <a:p>
            <a:pPr>
              <a:lnSpc>
                <a:spcPct val="100000"/>
              </a:lnSpc>
            </a:pPr>
            <a:r>
              <a:rPr lang="en-US" sz="1200">
                <a:solidFill>
                  <a:srgbClr val="414141"/>
                </a:solidFill>
                <a:latin typeface="Courier 10 Pitch"/>
                <a:ea typeface="ヒラギノ角ゴ ProN W3"/>
              </a:rPr>
              <a:t>[{"Id":"MCAY","Type":{"Id":"gnss.site.episodic","Label":</a:t>
            </a:r>
            <a:endParaRPr/>
          </a:p>
          <a:p>
            <a:pPr>
              <a:lnSpc>
                <a:spcPct val="100000"/>
              </a:lnSpc>
            </a:pPr>
            <a:r>
              <a:rPr lang="en-US" sz="1200">
                <a:solidFill>
                  <a:srgbClr val="414141"/>
                </a:solidFill>
                <a:latin typeface="Courier 10 Pitch"/>
                <a:ea typeface="ヒラギノ角ゴ ProN W3"/>
              </a:rPr>
              <a:t>      "gnss.site.episodic"},"ShortName":"MCAY","LongName":"MCAY","Metadata":[</a:t>
            </a:r>
            <a:endParaRPr/>
          </a:p>
          <a:p>
            <a:pPr>
              <a:lnSpc>
                <a:spcPct val="100000"/>
              </a:lnSpc>
            </a:pPr>
            <a:r>
              <a:rPr lang="en-US" sz="1200">
                <a:solidFill>
                  <a:srgbClr val="414141"/>
                </a:solidFill>
                <a:latin typeface="Courier 10 Pitch"/>
                <a:ea typeface="ヒラギノ角ゴ ProN W3"/>
              </a:rPr>
              <a:t>      {"Label":"politicallocation","ForDisplay":true},{"Type":"property",</a:t>
            </a:r>
            <a:endParaRPr/>
          </a:p>
          <a:p>
            <a:pPr>
              <a:lnSpc>
                <a:spcPct val="100000"/>
              </a:lnSpc>
            </a:pPr>
            <a:r>
              <a:rPr lang="en-US" sz="1200">
                <a:solidFill>
                  <a:srgbClr val="414141"/>
                </a:solidFill>
                <a:latin typeface="Courier 10 Pitch"/>
                <a:ea typeface="ヒラギノ角ゴ ProN W3"/>
              </a:rPr>
              <a:t>        "Label":"Agency","ForDisplay":true},{"Label":"Images","ForDisplay":</a:t>
            </a:r>
            <a:endParaRPr/>
          </a:p>
          <a:p>
            <a:pPr>
              <a:lnSpc>
                <a:spcPct val="100000"/>
              </a:lnSpc>
            </a:pPr>
            <a:r>
              <a:rPr lang="en-US" sz="1200">
                <a:solidFill>
                  <a:srgbClr val="414141"/>
                </a:solidFill>
                <a:latin typeface="Courier 10 Pitch"/>
                <a:ea typeface="ヒラギノ角ゴ ProN W3"/>
              </a:rPr>
              <a:t>        true}],"MetadataLevel":0,"ResourceGroups":[{"Id":</a:t>
            </a:r>
            <a:endParaRPr/>
          </a:p>
          <a:p>
            <a:pPr>
              <a:lnSpc>
                <a:spcPct val="100000"/>
              </a:lnSpc>
            </a:pPr>
            <a:r>
              <a:rPr lang="en-US" sz="1200">
                <a:solidFill>
                  <a:srgbClr val="414141"/>
                </a:solidFill>
                <a:latin typeface="Courier 10 Pitch"/>
                <a:ea typeface="ヒラギノ角ゴ ProN W3"/>
              </a:rPr>
              <a:t>        "COCONet Jamaica Cays 2012","Label":"COCONet Jamaica Cays 2012"}],</a:t>
            </a:r>
            <a:endParaRPr/>
          </a:p>
          <a:p>
            <a:pPr>
              <a:lnSpc>
                <a:spcPct val="100000"/>
              </a:lnSpc>
            </a:pPr>
            <a:r>
              <a:rPr lang="en-US" sz="1200">
                <a:solidFill>
                  <a:srgbClr val="414141"/>
                </a:solidFill>
                <a:latin typeface="Courier 10 Pitch"/>
                <a:ea typeface="ヒラギノ角ゴ ProN W3"/>
              </a:rPr>
              <a:t>    "RelatedResources":[],"EarthLocation":{"Latitude":17.4155,"Longitude":</a:t>
            </a:r>
            <a:endParaRPr/>
          </a:p>
          <a:p>
            <a:pPr>
              <a:lnSpc>
                <a:spcPct val="100000"/>
              </a:lnSpc>
            </a:pPr>
            <a:r>
              <a:rPr lang="en-US" sz="1200">
                <a:solidFill>
                  <a:srgbClr val="414141"/>
                </a:solidFill>
                <a:latin typeface="Courier 10 Pitch"/>
                <a:ea typeface="ヒラギノ角ゴ ProN W3"/>
              </a:rPr>
              <a:t>      -75.9704,"Elevation":-17.86,"X":NaN,"Y":NaN,"Z":NaN},"FromDate":</a:t>
            </a:r>
            <a:endParaRPr/>
          </a:p>
          <a:p>
            <a:pPr>
              <a:lnSpc>
                <a:spcPct val="100000"/>
              </a:lnSpc>
            </a:pPr>
            <a:r>
              <a:rPr lang="en-US" sz="1200">
                <a:solidFill>
                  <a:srgbClr val="414141"/>
                </a:solidFill>
                <a:latin typeface="Courier 10 Pitch"/>
                <a:ea typeface="ヒラギノ角ゴ ProN W3"/>
              </a:rPr>
              <a:t>    "Feb 22, 2007","ToDate":"May 7, 2012","SampleInterval":0.0},{"Id":</a:t>
            </a:r>
            <a:endParaRPr/>
          </a:p>
          <a:p>
            <a:pPr>
              <a:lnSpc>
                <a:spcPct val="100000"/>
              </a:lnSpc>
            </a:pPr>
            <a:r>
              <a:rPr lang="en-US" sz="1200">
                <a:solidFill>
                  <a:srgbClr val="414141"/>
                </a:solidFill>
                <a:latin typeface="Courier 10 Pitch"/>
                <a:ea typeface="ヒラギノ角ゴ ProN W3"/>
              </a:rPr>
              <a:t>    "PEDR","Type":{"Id":"gnss.site.episodic","Label":"gnss.site.episodic"},</a:t>
            </a:r>
            <a:endParaRPr/>
          </a:p>
          <a:p>
            <a:pPr>
              <a:lnSpc>
                <a:spcPct val="100000"/>
              </a:lnSpc>
            </a:pPr>
            <a:r>
              <a:rPr lang="en-US" sz="1200">
                <a:solidFill>
                  <a:srgbClr val="414141"/>
                </a:solidFill>
                <a:latin typeface="Courier 10 Pitch"/>
                <a:ea typeface="ヒラギノ角ゴ ProN W3"/>
              </a:rPr>
              <a:t>    "ShortName":"PEDR","LongName":"PEDR","Metadata":[{"Label":</a:t>
            </a:r>
            <a:endParaRPr/>
          </a:p>
          <a:p>
            <a:pPr>
              <a:lnSpc>
                <a:spcPct val="100000"/>
              </a:lnSpc>
            </a:pPr>
            <a:r>
              <a:rPr lang="en-US" sz="1200">
                <a:solidFill>
                  <a:srgbClr val="414141"/>
                </a:solidFill>
                <a:latin typeface="Courier 10 Pitch"/>
                <a:ea typeface="ヒラギノ角ゴ ProN W3"/>
              </a:rPr>
              <a:t>        "politicallocation","ForDisplay":true},{"Type":"property","Label":</a:t>
            </a:r>
            <a:endParaRPr/>
          </a:p>
          <a:p>
            <a:pPr>
              <a:lnSpc>
                <a:spcPct val="100000"/>
              </a:lnSpc>
            </a:pPr>
            <a:r>
              <a:rPr lang="en-US" sz="1200">
                <a:solidFill>
                  <a:srgbClr val="414141"/>
                </a:solidFill>
                <a:latin typeface="Courier 10 Pitch"/>
                <a:ea typeface="ヒラギノ角ゴ ProN W3"/>
              </a:rPr>
              <a:t>        "Agency","ForDisplay":true},{"Label":"Images","ForDisplay":true}],</a:t>
            </a:r>
            <a:endParaRPr/>
          </a:p>
          <a:p>
            <a:pPr>
              <a:lnSpc>
                <a:spcPct val="100000"/>
              </a:lnSpc>
            </a:pPr>
            <a:r>
              <a:rPr lang="en-US" sz="1200">
                <a:solidFill>
                  <a:srgbClr val="414141"/>
                </a:solidFill>
                <a:latin typeface="Courier 10 Pitch"/>
                <a:ea typeface="ヒラギノ角ゴ ProN W3"/>
              </a:rPr>
              <a:t>    "MetadataLevel":0,"ResourceGroups":[{"Id":"COCONet Jamaica Cays 2012",</a:t>
            </a:r>
            <a:endParaRPr/>
          </a:p>
          <a:p>
            <a:pPr>
              <a:lnSpc>
                <a:spcPct val="100000"/>
              </a:lnSpc>
            </a:pPr>
            <a:r>
              <a:rPr lang="en-US" sz="1200">
                <a:solidFill>
                  <a:srgbClr val="414141"/>
                </a:solidFill>
                <a:latin typeface="Courier 10 Pitch"/>
                <a:ea typeface="ヒラギノ角ゴ ProN W3"/>
              </a:rPr>
              <a:t>        "Label":"COCONet Jamaica Cays 2012"}],"RelatedResources":[],</a:t>
            </a:r>
            <a:endParaRPr/>
          </a:p>
          <a:p>
            <a:pPr>
              <a:lnSpc>
                <a:spcPct val="100000"/>
              </a:lnSpc>
            </a:pPr>
            <a:r>
              <a:rPr lang="en-US" sz="1200">
                <a:solidFill>
                  <a:srgbClr val="414141"/>
                </a:solidFill>
                <a:latin typeface="Courier 10 Pitch"/>
                <a:ea typeface="ヒラギノ角ゴ ProN W3"/>
              </a:rPr>
              <a:t>    "EarthLocation":{"Latitude":17.021,"Longitude":-77.7843,"Elevation":</a:t>
            </a:r>
            <a:endParaRPr/>
          </a:p>
          <a:p>
            <a:pPr>
              <a:lnSpc>
                <a:spcPct val="100000"/>
              </a:lnSpc>
            </a:pPr>
            <a:r>
              <a:rPr lang="en-US" sz="1200">
                <a:solidFill>
                  <a:srgbClr val="414141"/>
                </a:solidFill>
                <a:latin typeface="Courier 10 Pitch"/>
                <a:ea typeface="ヒラギノ角ゴ ProN W3"/>
              </a:rPr>
              <a:t>      -10.34,"X":NaN,"Y":NaN,"Z":NaN},"FromDate":"May 24, 2005","ToDate":</a:t>
            </a:r>
            <a:endParaRPr/>
          </a:p>
          <a:p>
            <a:pPr>
              <a:lnSpc>
                <a:spcPct val="100000"/>
              </a:lnSpc>
            </a:pPr>
            <a:r>
              <a:rPr lang="en-US" sz="1200">
                <a:solidFill>
                  <a:srgbClr val="414141"/>
                </a:solidFill>
                <a:latin typeface="Courier 10 Pitch"/>
                <a:ea typeface="ヒラギノ角ゴ ProN W3"/>
              </a:rPr>
              <a:t>    "Mar 20, 2012","SampleInterval":0.0}</a:t>
            </a:r>
            <a:r>
              <a:rPr lang="en-US" sz="1200">
                <a:solidFill>
                  <a:srgbClr val="414141"/>
                </a:solidFill>
                <a:latin typeface="Arial"/>
                <a:ea typeface="ヒラギノ角ゴ ProN W3"/>
              </a:rPr>
              <a:t> </a:t>
            </a:r>
            <a:endParaRPr/>
          </a:p>
        </p:txBody>
      </p:sp>
      <p:sp>
        <p:nvSpPr>
          <p:cNvPr id="221"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p:txBody>
      </p:sp>
      <p:sp>
        <p:nvSpPr>
          <p:cNvPr id="222"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Installation Overview, 1  </a:t>
            </a:r>
            <a:endParaRPr/>
          </a:p>
        </p:txBody>
      </p:sp>
      <p:sp>
        <p:nvSpPr>
          <p:cNvPr id="92" name="CustomShape 2"/>
          <p:cNvSpPr/>
          <p:nvPr/>
        </p:nvSpPr>
        <p:spPr>
          <a:xfrm>
            <a:off x="786960" y="1188720"/>
            <a:ext cx="7716960" cy="502920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Complete installation instructions are in the GSAC package itself. See also the UNAVCO GSAC web site.</a:t>
            </a:r>
            <a:endParaRPr dirty="0"/>
          </a:p>
          <a:p>
            <a:pPr>
              <a:lnSpc>
                <a:spcPct val="100000"/>
              </a:lnSpc>
            </a:pPr>
            <a:endParaRPr dirty="0"/>
          </a:p>
          <a:p>
            <a:pPr>
              <a:lnSpc>
                <a:spcPct val="100000"/>
              </a:lnSpc>
            </a:pPr>
            <a:r>
              <a:rPr lang="en-US" dirty="0">
                <a:solidFill>
                  <a:srgbClr val="414141"/>
                </a:solidFill>
                <a:latin typeface="Arial"/>
                <a:ea typeface="ヒラギノ角ゴ ProN W3"/>
              </a:rPr>
              <a:t>You can install GSAC web services for a data repository when you have:</a:t>
            </a:r>
            <a:endParaRPr dirty="0"/>
          </a:p>
          <a:p>
            <a:pPr>
              <a:lnSpc>
                <a:spcPct val="100000"/>
              </a:lnSpc>
            </a:pPr>
            <a:endParaRPr dirty="0"/>
          </a:p>
          <a:p>
            <a:pPr>
              <a:lnSpc>
                <a:spcPct val="100000"/>
              </a:lnSpc>
              <a:buSzPct val="25000"/>
            </a:pPr>
            <a:r>
              <a:rPr lang="en-US" b="1" dirty="0">
                <a:solidFill>
                  <a:srgbClr val="414141"/>
                </a:solidFill>
                <a:latin typeface="Arial"/>
                <a:ea typeface="ヒラギノ角ゴ ProN W3"/>
              </a:rPr>
              <a:t>sites</a:t>
            </a:r>
            <a:r>
              <a:rPr lang="en-US" dirty="0">
                <a:solidFill>
                  <a:srgbClr val="414141"/>
                </a:solidFill>
                <a:latin typeface="Arial"/>
                <a:ea typeface="ヒラギノ角ゴ ProN W3"/>
              </a:rPr>
              <a:t> (stations, monuments) </a:t>
            </a:r>
            <a:r>
              <a:rPr lang="en-US" b="1" dirty="0">
                <a:solidFill>
                  <a:srgbClr val="414141"/>
                </a:solidFill>
                <a:latin typeface="Arial"/>
                <a:ea typeface="ヒラギノ角ゴ ProN W3"/>
              </a:rPr>
              <a:t>with instruments</a:t>
            </a:r>
            <a:endParaRPr dirty="0"/>
          </a:p>
          <a:p>
            <a:pPr>
              <a:lnSpc>
                <a:spcPct val="100000"/>
              </a:lnSpc>
              <a:buChar char=""/>
            </a:pPr>
            <a:endParaRPr dirty="0"/>
          </a:p>
          <a:p>
            <a:pPr>
              <a:lnSpc>
                <a:spcPct val="100000"/>
              </a:lnSpc>
              <a:buSzPct val="25000"/>
            </a:pPr>
            <a:r>
              <a:rPr lang="en-US" b="1" dirty="0" smtClean="0">
                <a:solidFill>
                  <a:srgbClr val="414141"/>
                </a:solidFill>
                <a:latin typeface="Arial"/>
                <a:ea typeface="ヒラギノ角ゴ ProN W3"/>
              </a:rPr>
              <a:t>data </a:t>
            </a:r>
            <a:r>
              <a:rPr lang="en-US" b="1" dirty="0">
                <a:solidFill>
                  <a:srgbClr val="414141"/>
                </a:solidFill>
                <a:latin typeface="Arial"/>
                <a:ea typeface="ヒラギノ角ゴ ProN W3"/>
              </a:rPr>
              <a:t>files from the instruments</a:t>
            </a:r>
            <a:r>
              <a:rPr lang="en-US" dirty="0">
                <a:solidFill>
                  <a:srgbClr val="414141"/>
                </a:solidFill>
                <a:latin typeface="Arial"/>
                <a:ea typeface="ヒラギノ角ゴ ProN W3"/>
              </a:rPr>
              <a:t>, or product files from </a:t>
            </a:r>
            <a:r>
              <a:rPr lang="en-US" dirty="0" smtClean="0">
                <a:solidFill>
                  <a:srgbClr val="414141"/>
                </a:solidFill>
                <a:latin typeface="Arial"/>
                <a:ea typeface="ヒラギノ角ゴ ProN W3"/>
              </a:rPr>
              <a:t>instrumental</a:t>
            </a:r>
            <a:r>
              <a:rPr lang="en-US" dirty="0"/>
              <a:t> </a:t>
            </a:r>
            <a:r>
              <a:rPr lang="en-US" dirty="0" smtClean="0">
                <a:solidFill>
                  <a:srgbClr val="414141"/>
                </a:solidFill>
                <a:latin typeface="Arial"/>
                <a:ea typeface="ヒラギノ角ゴ ProN W3"/>
              </a:rPr>
              <a:t>data</a:t>
            </a:r>
            <a:r>
              <a:rPr lang="en-US" dirty="0">
                <a:solidFill>
                  <a:srgbClr val="414141"/>
                </a:solidFill>
                <a:latin typeface="Arial"/>
                <a:ea typeface="ヒラギノ角ゴ ProN W3"/>
              </a:rPr>
              <a:t>, for remote users to download.</a:t>
            </a:r>
            <a:endParaRPr dirty="0"/>
          </a:p>
          <a:p>
            <a:pPr>
              <a:lnSpc>
                <a:spcPct val="100000"/>
              </a:lnSpc>
              <a:buSzPct val="25000"/>
              <a:buFont typeface="StarSymbol"/>
              <a:buChar char=""/>
            </a:pPr>
            <a:endParaRPr dirty="0"/>
          </a:p>
          <a:p>
            <a:pPr>
              <a:lnSpc>
                <a:spcPct val="100000"/>
              </a:lnSpc>
              <a:buSzPct val="25000"/>
            </a:pPr>
            <a:r>
              <a:rPr lang="en-US" dirty="0">
                <a:solidFill>
                  <a:srgbClr val="414141"/>
                </a:solidFill>
                <a:latin typeface="Arial"/>
                <a:ea typeface="ヒラギノ角ゴ ProN W3"/>
              </a:rPr>
              <a:t>a </a:t>
            </a:r>
            <a:r>
              <a:rPr lang="en-US" b="1" dirty="0">
                <a:solidFill>
                  <a:srgbClr val="414141"/>
                </a:solidFill>
                <a:latin typeface="Arial"/>
                <a:ea typeface="ヒラギノ角ゴ ProN W3"/>
              </a:rPr>
              <a:t>database</a:t>
            </a:r>
            <a:r>
              <a:rPr lang="en-US" dirty="0">
                <a:solidFill>
                  <a:srgbClr val="414141"/>
                </a:solidFill>
                <a:latin typeface="Arial"/>
                <a:ea typeface="ヒラギノ角ゴ ProN W3"/>
              </a:rPr>
              <a:t> for GSAC, with complete metadata about sites (stations or monuments), their instruments, and their data files. You can use an existing database you have, or you can make a new database using the GSAC prototype database schema.</a:t>
            </a:r>
            <a:endParaRPr dirty="0"/>
          </a:p>
          <a:p>
            <a:pPr>
              <a:lnSpc>
                <a:spcPct val="100000"/>
              </a:lnSpc>
              <a:buSzPct val="25000"/>
              <a:buFont typeface="StarSymbol"/>
              <a:buChar char=""/>
            </a:pPr>
            <a:endParaRPr dirty="0"/>
          </a:p>
          <a:p>
            <a:pPr>
              <a:lnSpc>
                <a:spcPct val="100000"/>
              </a:lnSpc>
              <a:buSzPct val="25000"/>
            </a:pPr>
            <a:r>
              <a:rPr lang="en-US" dirty="0" smtClean="0">
                <a:solidFill>
                  <a:srgbClr val="414141"/>
                </a:solidFill>
                <a:latin typeface="Arial"/>
                <a:ea typeface="ヒラギノ角ゴ ProN W3"/>
              </a:rPr>
              <a:t>a </a:t>
            </a:r>
            <a:r>
              <a:rPr lang="en-US" b="1" dirty="0">
                <a:solidFill>
                  <a:srgbClr val="414141"/>
                </a:solidFill>
                <a:latin typeface="Arial"/>
                <a:ea typeface="ヒラギノ角ゴ ProN W3"/>
              </a:rPr>
              <a:t>web application server</a:t>
            </a:r>
            <a:r>
              <a:rPr lang="en-US" dirty="0">
                <a:solidFill>
                  <a:srgbClr val="414141"/>
                </a:solidFill>
                <a:latin typeface="Arial"/>
                <a:ea typeface="ヒラギノ角ゴ ProN W3"/>
              </a:rPr>
              <a:t> for GSAC. Running GSAC with the Tomcat application server is standard, but Tomcat is optional. GSAC can use its own included application server, Jetty.</a:t>
            </a:r>
            <a:endParaRPr dirty="0"/>
          </a:p>
          <a:p>
            <a:pPr>
              <a:lnSpc>
                <a:spcPct val="100000"/>
              </a:lnSpc>
              <a:buSzPct val="25000"/>
              <a:buFont typeface="StarSymbol"/>
              <a:buChar char=""/>
            </a:pPr>
            <a:endParaRPr dirty="0"/>
          </a:p>
        </p:txBody>
      </p:sp>
      <p:sp>
        <p:nvSpPr>
          <p:cNvPr id="93"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GSAC Plain Text</a:t>
            </a:r>
            <a:r>
              <a:rPr lang="en-US" sz="2800">
                <a:solidFill>
                  <a:srgbClr val="280099"/>
                </a:solidFill>
                <a:latin typeface="Gill Sans Light"/>
                <a:ea typeface="ヒラギノ角ゴ ProN W3"/>
              </a:rPr>
              <a:t> </a:t>
            </a:r>
            <a:endParaRPr/>
          </a:p>
        </p:txBody>
      </p:sp>
      <p:sp>
        <p:nvSpPr>
          <p:cNvPr id="224" name="CustomShape 2"/>
          <p:cNvSpPr/>
          <p:nvPr/>
        </p:nvSpPr>
        <p:spPr>
          <a:xfrm>
            <a:off x="731520" y="1645920"/>
            <a:ext cx="7863480" cy="3761640"/>
          </a:xfrm>
          <a:prstGeom prst="rect">
            <a:avLst/>
          </a:prstGeom>
          <a:noFill/>
        </p:spPr>
      </p:sp>
      <p:sp>
        <p:nvSpPr>
          <p:cNvPr id="225"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p:txBody>
      </p:sp>
      <p:sp>
        <p:nvSpPr>
          <p:cNvPr id="226" name="CustomShape 4"/>
          <p:cNvSpPr/>
          <p:nvPr/>
        </p:nvSpPr>
        <p:spPr>
          <a:xfrm>
            <a:off x="355680" y="2717640"/>
            <a:ext cx="8254440" cy="914400"/>
          </a:xfrm>
          <a:prstGeom prst="rect">
            <a:avLst/>
          </a:prstGeom>
          <a:noFill/>
        </p:spPr>
      </p:sp>
      <p:sp>
        <p:nvSpPr>
          <p:cNvPr id="227" name="CustomShape 5"/>
          <p:cNvSpPr/>
          <p:nvPr/>
        </p:nvSpPr>
        <p:spPr>
          <a:xfrm>
            <a:off x="1678680" y="987693"/>
            <a:ext cx="6276240" cy="5723067"/>
          </a:xfrm>
          <a:prstGeom prst="rect">
            <a:avLst/>
          </a:prstGeom>
          <a:noFill/>
        </p:spPr>
        <p:txBody>
          <a:bodyPr wrap="none" lIns="90000" tIns="45000" rIns="90000" bIns="45000"/>
          <a:lstStyle/>
          <a:p>
            <a:r>
              <a:rPr lang="en-US" dirty="0"/>
              <a:t>   </a:t>
            </a:r>
            <a:r>
              <a:rPr lang="en-US" sz="900" dirty="0">
                <a:latin typeface="Courier 10 Pitch"/>
              </a:rPr>
              <a:t>GSAC data </a:t>
            </a:r>
            <a:r>
              <a:rPr lang="en-US" sz="900" dirty="0" err="1">
                <a:latin typeface="Courier 10 Pitch"/>
              </a:rPr>
              <a:t>respository</a:t>
            </a:r>
            <a:r>
              <a:rPr lang="en-US" sz="900" dirty="0">
                <a:latin typeface="Courier 10 Pitch"/>
              </a:rPr>
              <a:t>: site information in plain text for visual inspection. </a:t>
            </a:r>
            <a:endParaRPr dirty="0"/>
          </a:p>
          <a:p>
            <a:r>
              <a:rPr lang="en-US" sz="900" dirty="0">
                <a:latin typeface="Courier 10 Pitch"/>
              </a:rPr>
              <a:t>   Generated by the </a:t>
            </a:r>
            <a:r>
              <a:rPr lang="en-US" sz="900" dirty="0" err="1">
                <a:latin typeface="Courier 10 Pitch"/>
              </a:rPr>
              <a:t>COCONet</a:t>
            </a:r>
            <a:r>
              <a:rPr lang="en-US" sz="900" dirty="0">
                <a:latin typeface="Courier 10 Pitch"/>
              </a:rPr>
              <a:t> GSAC Repository on 2014-03-17 13:30:45 </a:t>
            </a:r>
            <a:endParaRPr dirty="0"/>
          </a:p>
          <a:p>
            <a:r>
              <a:rPr lang="en-US" sz="900" dirty="0">
                <a:latin typeface="Courier 10 Pitch"/>
              </a:rPr>
              <a:t>   Empty times (no characters) may mean 'not removed' or 'no change.' </a:t>
            </a:r>
            <a:endParaRPr dirty="0"/>
          </a:p>
          <a:p>
            <a:r>
              <a:rPr lang="en-US" sz="900" dirty="0">
                <a:latin typeface="Courier 10 Pitch"/>
              </a:rPr>
              <a:t>   This format may change without notice. Not intended for computer processing. </a:t>
            </a:r>
            <a:endParaRPr dirty="0"/>
          </a:p>
          <a:p>
            <a:r>
              <a:rPr lang="en-US" sz="900" dirty="0">
                <a:latin typeface="Courier 10 Pitch"/>
              </a:rPr>
              <a:t> </a:t>
            </a:r>
            <a:endParaRPr dirty="0"/>
          </a:p>
          <a:p>
            <a:r>
              <a:rPr lang="en-US" sz="900" dirty="0">
                <a:latin typeface="Courier 10 Pitch"/>
              </a:rPr>
              <a:t> site 1 (in this list):</a:t>
            </a:r>
            <a:endParaRPr dirty="0"/>
          </a:p>
          <a:p>
            <a:r>
              <a:rPr lang="en-US" sz="900" dirty="0">
                <a:latin typeface="Courier 10 Pitch"/>
              </a:rPr>
              <a:t> site four char ID:           MCAY</a:t>
            </a:r>
            <a:endParaRPr dirty="0"/>
          </a:p>
          <a:p>
            <a:r>
              <a:rPr lang="en-US" sz="900" dirty="0">
                <a:latin typeface="Courier 10 Pitch"/>
              </a:rPr>
              <a:t> site place name:             MCAY</a:t>
            </a:r>
            <a:endParaRPr dirty="0"/>
          </a:p>
          <a:p>
            <a:r>
              <a:rPr lang="en-US" sz="900" dirty="0">
                <a:latin typeface="Courier 10 Pitch"/>
              </a:rPr>
              <a:t> site continuous or campaign: </a:t>
            </a:r>
            <a:r>
              <a:rPr lang="en-US" sz="900" dirty="0" err="1">
                <a:latin typeface="Courier 10 Pitch"/>
              </a:rPr>
              <a:t>gnss.site.episodic</a:t>
            </a:r>
            <a:endParaRPr dirty="0"/>
          </a:p>
          <a:p>
            <a:r>
              <a:rPr lang="en-US" sz="900" dirty="0">
                <a:latin typeface="Courier 10 Pitch"/>
              </a:rPr>
              <a:t> site agency:                 </a:t>
            </a:r>
            <a:r>
              <a:rPr lang="en-US" sz="900" dirty="0" err="1">
                <a:latin typeface="Courier 10 Pitch"/>
              </a:rPr>
              <a:t>COCONet</a:t>
            </a:r>
            <a:r>
              <a:rPr lang="en-US" sz="900" dirty="0">
                <a:latin typeface="Courier 10 Pitch"/>
              </a:rPr>
              <a:t> (UNAVCO)</a:t>
            </a:r>
            <a:endParaRPr dirty="0"/>
          </a:p>
          <a:p>
            <a:r>
              <a:rPr lang="en-US" sz="900" dirty="0">
                <a:latin typeface="Courier 10 Pitch"/>
              </a:rPr>
              <a:t> site IERSDOMES:              </a:t>
            </a:r>
            <a:endParaRPr dirty="0"/>
          </a:p>
          <a:p>
            <a:r>
              <a:rPr lang="en-US" sz="900" dirty="0">
                <a:latin typeface="Courier 10 Pitch"/>
              </a:rPr>
              <a:t> site installed date:         2007-02-22 00:00:00</a:t>
            </a:r>
            <a:endParaRPr dirty="0"/>
          </a:p>
          <a:p>
            <a:r>
              <a:rPr lang="en-US" sz="900" dirty="0">
                <a:latin typeface="Courier 10 Pitch"/>
              </a:rPr>
              <a:t> site removed date:           2012-05-07 00:00:00</a:t>
            </a:r>
            <a:endParaRPr dirty="0"/>
          </a:p>
          <a:p>
            <a:r>
              <a:rPr lang="en-US" sz="900" dirty="0">
                <a:latin typeface="Courier 10 Pitch"/>
              </a:rPr>
              <a:t> site monument description:   </a:t>
            </a:r>
            <a:endParaRPr dirty="0"/>
          </a:p>
          <a:p>
            <a:r>
              <a:rPr lang="en-US" sz="900" dirty="0">
                <a:latin typeface="Courier 10 Pitch"/>
              </a:rPr>
              <a:t> site frequency standard:     </a:t>
            </a:r>
            <a:endParaRPr dirty="0"/>
          </a:p>
          <a:p>
            <a:r>
              <a:rPr lang="en-US" sz="900" dirty="0">
                <a:latin typeface="Courier 10 Pitch"/>
              </a:rPr>
              <a:t> site </a:t>
            </a:r>
            <a:r>
              <a:rPr lang="en-US" sz="900" dirty="0" err="1">
                <a:latin typeface="Courier 10 Pitch"/>
              </a:rPr>
              <a:t>cdp</a:t>
            </a:r>
            <a:r>
              <a:rPr lang="en-US" sz="900" dirty="0">
                <a:latin typeface="Courier 10 Pitch"/>
              </a:rPr>
              <a:t> number:             </a:t>
            </a:r>
            <a:endParaRPr dirty="0"/>
          </a:p>
          <a:p>
            <a:r>
              <a:rPr lang="en-US" sz="900" dirty="0">
                <a:latin typeface="Courier 10 Pitch"/>
              </a:rPr>
              <a:t> site country:                </a:t>
            </a:r>
            <a:endParaRPr dirty="0"/>
          </a:p>
          <a:p>
            <a:r>
              <a:rPr lang="en-US" sz="900" dirty="0">
                <a:latin typeface="Courier 10 Pitch"/>
              </a:rPr>
              <a:t> site state or province:      </a:t>
            </a:r>
            <a:endParaRPr dirty="0"/>
          </a:p>
          <a:p>
            <a:r>
              <a:rPr lang="en-US" sz="900" dirty="0">
                <a:latin typeface="Courier 10 Pitch"/>
              </a:rPr>
              <a:t> site city/place:             </a:t>
            </a:r>
            <a:endParaRPr dirty="0"/>
          </a:p>
          <a:p>
            <a:r>
              <a:rPr lang="en-US" sz="900" dirty="0">
                <a:latin typeface="Courier 10 Pitch"/>
              </a:rPr>
              <a:t> site latitude:               17.4155</a:t>
            </a:r>
            <a:endParaRPr dirty="0"/>
          </a:p>
          <a:p>
            <a:r>
              <a:rPr lang="en-US" sz="900" dirty="0">
                <a:latin typeface="Courier 10 Pitch"/>
              </a:rPr>
              <a:t> site longitude:              -75.9704</a:t>
            </a:r>
            <a:endParaRPr dirty="0"/>
          </a:p>
          <a:p>
            <a:r>
              <a:rPr lang="en-US" sz="900" dirty="0">
                <a:latin typeface="Courier 10 Pitch"/>
              </a:rPr>
              <a:t> site TRF or Datum name:      </a:t>
            </a:r>
            <a:endParaRPr dirty="0"/>
          </a:p>
          <a:p>
            <a:r>
              <a:rPr lang="en-US" sz="900" dirty="0">
                <a:latin typeface="Courier 10 Pitch"/>
              </a:rPr>
              <a:t> site ellipsoid height:       -17.86</a:t>
            </a:r>
            <a:endParaRPr dirty="0"/>
          </a:p>
          <a:p>
            <a:r>
              <a:rPr lang="en-US" sz="900" dirty="0">
                <a:latin typeface="Courier 10 Pitch"/>
              </a:rPr>
              <a:t> site ellipsoid name:         </a:t>
            </a:r>
            <a:endParaRPr dirty="0"/>
          </a:p>
          <a:p>
            <a:r>
              <a:rPr lang="en-US" sz="900" dirty="0">
                <a:latin typeface="Courier 10 Pitch"/>
              </a:rPr>
              <a:t> site X coordinate:           </a:t>
            </a:r>
            <a:endParaRPr dirty="0"/>
          </a:p>
          <a:p>
            <a:r>
              <a:rPr lang="en-US" sz="900" dirty="0">
                <a:latin typeface="Courier 10 Pitch"/>
              </a:rPr>
              <a:t> site Y coordinate:           </a:t>
            </a:r>
            <a:endParaRPr dirty="0"/>
          </a:p>
          <a:p>
            <a:r>
              <a:rPr lang="en-US" sz="900" dirty="0">
                <a:latin typeface="Courier 10 Pitch"/>
              </a:rPr>
              <a:t> site Z coordinate:           </a:t>
            </a:r>
            <a:endParaRPr dirty="0"/>
          </a:p>
          <a:p>
            <a:r>
              <a:rPr lang="en-US" sz="900" dirty="0">
                <a:latin typeface="Courier 10 Pitch"/>
              </a:rPr>
              <a:t> site elevation:               (height above geoid model)</a:t>
            </a:r>
            <a:endParaRPr dirty="0"/>
          </a:p>
          <a:p>
            <a:r>
              <a:rPr lang="en-US" sz="900" dirty="0">
                <a:latin typeface="Courier 10 Pitch"/>
              </a:rPr>
              <a:t> geoid model name:   </a:t>
            </a:r>
            <a:endParaRPr dirty="0"/>
          </a:p>
          <a:p>
            <a:r>
              <a:rPr lang="en-US" sz="900" dirty="0">
                <a:latin typeface="Courier 10 Pitch"/>
              </a:rPr>
              <a:t>    Receiver info; equipment session 1   </a:t>
            </a:r>
            <a:endParaRPr dirty="0"/>
          </a:p>
          <a:p>
            <a:r>
              <a:rPr lang="en-US" sz="900" dirty="0">
                <a:latin typeface="Courier 10 Pitch"/>
              </a:rPr>
              <a:t>      receiver type:          TRIMBLE 4000SSI     </a:t>
            </a:r>
            <a:endParaRPr dirty="0"/>
          </a:p>
          <a:p>
            <a:r>
              <a:rPr lang="en-US" sz="900" dirty="0">
                <a:latin typeface="Courier 10 Pitch"/>
              </a:rPr>
              <a:t>      receiver SN:            26980</a:t>
            </a:r>
            <a:endParaRPr dirty="0"/>
          </a:p>
          <a:p>
            <a:r>
              <a:rPr lang="en-US" sz="900" dirty="0">
                <a:latin typeface="Courier 10 Pitch"/>
              </a:rPr>
              <a:t>      receiver firmware </a:t>
            </a:r>
            <a:r>
              <a:rPr lang="en-US" sz="900" dirty="0" err="1">
                <a:latin typeface="Courier 10 Pitch"/>
              </a:rPr>
              <a:t>vers</a:t>
            </a:r>
            <a:r>
              <a:rPr lang="en-US" sz="900" dirty="0">
                <a:latin typeface="Courier 10 Pitch"/>
              </a:rPr>
              <a:t>: 7.19       </a:t>
            </a:r>
            <a:endParaRPr dirty="0"/>
          </a:p>
          <a:p>
            <a:r>
              <a:rPr lang="en-US" sz="900" dirty="0">
                <a:latin typeface="Courier 10 Pitch"/>
              </a:rPr>
              <a:t>      receiver firmware </a:t>
            </a:r>
            <a:r>
              <a:rPr lang="en-US" sz="900" dirty="0" err="1">
                <a:latin typeface="Courier 10 Pitch"/>
              </a:rPr>
              <a:t>SwVer</a:t>
            </a:r>
            <a:r>
              <a:rPr lang="en-US" sz="900" dirty="0">
                <a:latin typeface="Courier 10 Pitch"/>
              </a:rPr>
              <a:t>: 7.19</a:t>
            </a:r>
            <a:endParaRPr dirty="0"/>
          </a:p>
          <a:p>
            <a:r>
              <a:rPr lang="en-US" sz="900" dirty="0">
                <a:latin typeface="Courier 10 Pitch"/>
              </a:rPr>
              <a:t>      receiver sample intervl:0.0</a:t>
            </a:r>
            <a:endParaRPr dirty="0"/>
          </a:p>
          <a:p>
            <a:r>
              <a:rPr lang="en-US" sz="900" dirty="0">
                <a:latin typeface="Courier 10 Pitch"/>
              </a:rPr>
              <a:t>      receiver installed date:2007-02-22 19:16:30</a:t>
            </a:r>
            <a:endParaRPr dirty="0"/>
          </a:p>
          <a:p>
            <a:r>
              <a:rPr lang="en-US" sz="900" dirty="0">
                <a:latin typeface="Courier 10 Pitch"/>
              </a:rPr>
              <a:t>      receiver removed date:  2007-03-02 13:18:00</a:t>
            </a:r>
            <a:endParaRPr dirty="0"/>
          </a:p>
          <a:p>
            <a:r>
              <a:rPr lang="en-US" sz="900" dirty="0">
                <a:latin typeface="Courier 10 Pitch"/>
              </a:rPr>
              <a:t>    Antenna info; equipment session 1   </a:t>
            </a:r>
            <a:endParaRPr dirty="0"/>
          </a:p>
          <a:p>
            <a:r>
              <a:rPr lang="en-US" sz="900" dirty="0">
                <a:latin typeface="Courier 10 Pitch"/>
              </a:rPr>
              <a:t>      antenna type:           TRM29659.00    </a:t>
            </a:r>
            <a:endParaRPr dirty="0"/>
          </a:p>
          <a:p>
            <a:r>
              <a:rPr lang="en-US" sz="900" dirty="0">
                <a:latin typeface="Courier 10 Pitch"/>
              </a:rPr>
              <a:t>      antenna SN:             175206</a:t>
            </a:r>
            <a:endParaRPr dirty="0"/>
          </a:p>
          <a:p>
            <a:r>
              <a:rPr lang="en-US" sz="900" dirty="0">
                <a:latin typeface="Courier 10 Pitch"/>
              </a:rPr>
              <a:t>      antenna offset </a:t>
            </a:r>
            <a:r>
              <a:rPr lang="en-US" sz="900" dirty="0" err="1">
                <a:latin typeface="Courier 10 Pitch"/>
              </a:rPr>
              <a:t>Ht</a:t>
            </a:r>
            <a:r>
              <a:rPr lang="en-US" sz="900" dirty="0">
                <a:latin typeface="Courier 10 Pitch"/>
              </a:rPr>
              <a:t> (up): 0.55</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3200400" y="182880"/>
            <a:ext cx="576036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GSAC full comma-separated value </a:t>
            </a:r>
            <a:r>
              <a:rPr lang="en-US" sz="2800">
                <a:solidFill>
                  <a:srgbClr val="280099"/>
                </a:solidFill>
                <a:latin typeface="Gill Sans Light"/>
                <a:ea typeface="ヒラギノ角ゴ ProN W3"/>
              </a:rPr>
              <a:t> </a:t>
            </a:r>
            <a:endParaRPr/>
          </a:p>
        </p:txBody>
      </p:sp>
      <p:sp>
        <p:nvSpPr>
          <p:cNvPr id="229" name="CustomShape 2"/>
          <p:cNvSpPr/>
          <p:nvPr/>
        </p:nvSpPr>
        <p:spPr>
          <a:xfrm>
            <a:off x="731520" y="1645920"/>
            <a:ext cx="7863480" cy="3762000"/>
          </a:xfrm>
          <a:prstGeom prst="rect">
            <a:avLst/>
          </a:prstGeom>
          <a:noFill/>
        </p:spPr>
        <p:txBody>
          <a:bodyPr lIns="90000" tIns="45000" rIns="90000" bIns="45000"/>
          <a:lstStyle/>
          <a:p>
            <a:pPr>
              <a:lnSpc>
                <a:spcPct val="100000"/>
              </a:lnSpc>
            </a:pPr>
            <a:r>
              <a:rPr lang="en-US" sz="1000">
                <a:solidFill>
                  <a:srgbClr val="414141"/>
                </a:solidFill>
                <a:latin typeface="Courier 10 Pitch"/>
                <a:ea typeface="ヒラギノ角ゴ ProN W3"/>
              </a:rPr>
              <a:t>#fields=ID[type='string'],station name[type='string'],latitude,longitude,ellip. height[unit='m'],monument description[type='string'],IERSDOMES[type='string'],start time[type='date' format='yyyy-MM-ddTHH:mm:ss zzzzz'],stop time[type='date' format='yyyy-MM-ddTHH:mm:ss zzzzz'],antenna type[type='string'],dome type[type='string'],antenna SN[type='string'],Ant dZ,Ant dN,Ant dE,receiver type[type='string'], firmware version[type='string'],       receiver SN[type='string'],sample interval,SwVer,site count</a:t>
            </a:r>
            <a:endParaRPr/>
          </a:p>
          <a:p>
            <a:pPr>
              <a:lnSpc>
                <a:spcPct val="100000"/>
              </a:lnSpc>
            </a:pPr>
            <a:r>
              <a:rPr lang="en-US" sz="1000">
                <a:solidFill>
                  <a:srgbClr val="414141"/>
                </a:solidFill>
                <a:latin typeface="Courier 10 Pitch"/>
                <a:ea typeface="ヒラギノ角ゴ ProN W3"/>
              </a:rPr>
              <a:t>#   Generated by COCONet GSAC Repository on 2014-03-17 13:34:33 </a:t>
            </a:r>
            <a:endParaRPr/>
          </a:p>
          <a:p>
            <a:pPr>
              <a:lnSpc>
                <a:spcPct val="100000"/>
              </a:lnSpc>
            </a:pPr>
            <a:r>
              <a:rPr lang="en-US" sz="1000">
                <a:solidFill>
                  <a:srgbClr val="414141"/>
                </a:solidFill>
                <a:latin typeface="Courier 10 Pitch"/>
                <a:ea typeface="ヒラギノ角ゴ ProN W3"/>
              </a:rPr>
              <a:t>#   Missing times (no characters) may mean 'not removed' or 'no change.' </a:t>
            </a:r>
            <a:endParaRPr/>
          </a:p>
          <a:p>
            <a:pPr>
              <a:lnSpc>
                <a:spcPct val="100000"/>
              </a:lnSpc>
            </a:pPr>
            <a:r>
              <a:rPr lang="en-US" sz="1000">
                <a:solidFill>
                  <a:srgbClr val="414141"/>
                </a:solidFill>
                <a:latin typeface="Courier 10 Pitch"/>
                <a:ea typeface="ヒラギノ角ゴ ProN W3"/>
              </a:rPr>
              <a:t>MCAY,MCAY,17.4155,-75.9704,-17.86,,,2007-02-22 19:16:30,2007-03-02 13:18:00,TRM29659.00    , ,  175206,0.55,0.0000,0.0000,TRIMBLE 4000SSI     ,7.19       ,26980,0.0, 7.19,1</a:t>
            </a:r>
            <a:endParaRPr/>
          </a:p>
          <a:p>
            <a:pPr>
              <a:lnSpc>
                <a:spcPct val="100000"/>
              </a:lnSpc>
            </a:pPr>
            <a:r>
              <a:rPr lang="en-US" sz="1000">
                <a:solidFill>
                  <a:srgbClr val="414141"/>
                </a:solidFill>
                <a:latin typeface="Courier 10 Pitch"/>
                <a:ea typeface="ヒラギノ角ゴ ProN W3"/>
              </a:rPr>
              <a:t>MCAY,MCAY,17.4155,-75.9704,-17.86,,,2010-05-12 16:14:30,2010-05-20 11:35:30,TRM41249.00    , ,N/A,0.55,0.0000,0.0000,TRIMBLE 4000SSI     ,7.19       ,26980,0.0, 7.19,1</a:t>
            </a:r>
            <a:endParaRPr/>
          </a:p>
          <a:p>
            <a:pPr>
              <a:lnSpc>
                <a:spcPct val="100000"/>
              </a:lnSpc>
            </a:pPr>
            <a:r>
              <a:rPr lang="en-US" sz="1000">
                <a:solidFill>
                  <a:srgbClr val="414141"/>
                </a:solidFill>
                <a:latin typeface="Courier 10 Pitch"/>
                <a:ea typeface="ヒラギノ角ゴ ProN W3"/>
              </a:rPr>
              <a:t>MCAY,MCAY,17.4155,-75.9704,-17.86,,,2012-05-07 14:29:20,2012-05-07 16:13:12,TRM39105.00    , ,11909599,0.018,0.0000,0.0000,TRIMBLE NETR9       ,4.43       ,5145K79600,0.0, 4.43,1</a:t>
            </a:r>
            <a:endParaRPr/>
          </a:p>
          <a:p>
            <a:pPr>
              <a:lnSpc>
                <a:spcPct val="100000"/>
              </a:lnSpc>
            </a:pPr>
            <a:r>
              <a:rPr lang="en-US" sz="1000">
                <a:solidFill>
                  <a:srgbClr val="414141"/>
                </a:solidFill>
                <a:latin typeface="Courier 10 Pitch"/>
                <a:ea typeface="ヒラギノ角ゴ ProN W3"/>
              </a:rPr>
              <a:t>PEDR,PEDR,17.021,-77.7843,-10.34,,,2005-05-24 14:50:45,2005-05-31 22:57:45,TRM29659.00    , ,175206,0.55,0.0000,0.0000,TRIMBLE 4000SSI     ,7.19       ,26980,0.0, 7.19,2</a:t>
            </a:r>
            <a:endParaRPr/>
          </a:p>
          <a:p>
            <a:pPr>
              <a:lnSpc>
                <a:spcPct val="100000"/>
              </a:lnSpc>
            </a:pPr>
            <a:r>
              <a:rPr lang="en-US" sz="1000">
                <a:solidFill>
                  <a:srgbClr val="414141"/>
                </a:solidFill>
                <a:latin typeface="Courier 10 Pitch"/>
                <a:ea typeface="ヒラギノ角ゴ ProN W3"/>
              </a:rPr>
              <a:t>PEDR,PEDR,17.021,-77.7843,-10.34,,,2007-05-29 13:16:30,2007-06-05 13:23:30,TRM29659.00    , ,175206,0.55,0.0000,0.0000,TRIMBLE 4000SSI     ,7.19       ,26980,0.0, 7.19,2</a:t>
            </a:r>
            <a:endParaRPr/>
          </a:p>
          <a:p>
            <a:pPr>
              <a:lnSpc>
                <a:spcPct val="100000"/>
              </a:lnSpc>
            </a:pPr>
            <a:r>
              <a:rPr lang="en-US" sz="1000">
                <a:solidFill>
                  <a:srgbClr val="414141"/>
                </a:solidFill>
                <a:latin typeface="Courier 10 Pitch"/>
                <a:ea typeface="ヒラギノ角ゴ ProN W3"/>
              </a:rPr>
              <a:t>PEDR,PEDR,17.021,-77.7843,-10.34,,,2009-09-08 12:01:00,2009-09-15 21:24:00,TRM29659.00    , ,175206,0.55,0.0000,0.0000,TRIMBLE 4000SSI     ,7.19       ,26980,0.0, 7.19,2</a:t>
            </a:r>
            <a:endParaRPr/>
          </a:p>
          <a:p>
            <a:pPr>
              <a:lnSpc>
                <a:spcPct val="100000"/>
              </a:lnSpc>
            </a:pPr>
            <a:r>
              <a:rPr lang="en-US" sz="1000">
                <a:solidFill>
                  <a:srgbClr val="414141"/>
                </a:solidFill>
                <a:latin typeface="Courier 10 Pitch"/>
                <a:ea typeface="ヒラギノ角ゴ ProN W3"/>
              </a:rPr>
              <a:t>PEDR,PEDR,17.021,-77.7843,-10.34,,,2012-03-20 12:29:21,2012-03-20 13:57:49,TRM39105.00    , ,11909599,0.018,0.0000,0.0000,TRIMBLE NETR9       ,4.43       ,5145K79600,0.0, 4.43,2</a:t>
            </a:r>
            <a:endParaRPr/>
          </a:p>
          <a:p>
            <a:pPr>
              <a:lnSpc>
                <a:spcPct val="100000"/>
              </a:lnSpc>
            </a:pPr>
            <a:endParaRPr/>
          </a:p>
        </p:txBody>
      </p:sp>
      <p:sp>
        <p:nvSpPr>
          <p:cNvPr id="230"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p:txBody>
      </p:sp>
      <p:sp>
        <p:nvSpPr>
          <p:cNvPr id="231"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a:t>
            </a:r>
            <a:endParaRPr/>
          </a:p>
          <a:p>
            <a:pPr>
              <a:lnSpc>
                <a:spcPct val="100000"/>
              </a:lnSpc>
            </a:pPr>
            <a:r>
              <a:rPr lang="en-US" sz="2400">
                <a:solidFill>
                  <a:srgbClr val="280099"/>
                </a:solidFill>
                <a:latin typeface="Gill Sans Light"/>
                <a:ea typeface="ヒラギノ角ゴ ProN W3"/>
              </a:rPr>
              <a:t>Google Earth KMZ and KML </a:t>
            </a:r>
            <a:endParaRPr/>
          </a:p>
        </p:txBody>
      </p:sp>
      <p:sp>
        <p:nvSpPr>
          <p:cNvPr id="233"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3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p:txBody>
      </p:sp>
      <p:sp>
        <p:nvSpPr>
          <p:cNvPr id="235" name="CustomShape 4"/>
          <p:cNvSpPr/>
          <p:nvPr/>
        </p:nvSpPr>
        <p:spPr>
          <a:xfrm>
            <a:off x="355680" y="2717640"/>
            <a:ext cx="8254440" cy="914400"/>
          </a:xfrm>
          <a:prstGeom prst="rect">
            <a:avLst/>
          </a:prstGeom>
          <a:noFill/>
        </p:spPr>
      </p:sp>
      <p:pic>
        <p:nvPicPr>
          <p:cNvPr id="236" name="Picture 235"/>
          <p:cNvPicPr/>
          <p:nvPr/>
        </p:nvPicPr>
        <p:blipFill>
          <a:blip r:embed="rId2"/>
          <a:stretch>
            <a:fillRect/>
          </a:stretch>
        </p:blipFill>
        <p:spPr>
          <a:xfrm>
            <a:off x="31680" y="1104840"/>
            <a:ext cx="9143280" cy="52041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results in</a:t>
            </a:r>
            <a:endParaRPr/>
          </a:p>
          <a:p>
            <a:pPr>
              <a:lnSpc>
                <a:spcPct val="100000"/>
              </a:lnSpc>
            </a:pPr>
            <a:r>
              <a:rPr lang="en-US" sz="2400">
                <a:solidFill>
                  <a:srgbClr val="280099"/>
                </a:solidFill>
                <a:latin typeface="Gill Sans Light"/>
                <a:ea typeface="ヒラギノ角ゴ ProN W3"/>
              </a:rPr>
              <a:t>Google Earth KMZ and KML</a:t>
            </a:r>
            <a:r>
              <a:rPr lang="en-US" sz="2800">
                <a:solidFill>
                  <a:srgbClr val="280099"/>
                </a:solidFill>
                <a:latin typeface="Gill Sans Light"/>
                <a:ea typeface="ヒラギノ角ゴ ProN W3"/>
              </a:rPr>
              <a:t> </a:t>
            </a:r>
            <a:endParaRPr/>
          </a:p>
        </p:txBody>
      </p:sp>
      <p:sp>
        <p:nvSpPr>
          <p:cNvPr id="238"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3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40" name="CustomShape 4"/>
          <p:cNvSpPr/>
          <p:nvPr/>
        </p:nvSpPr>
        <p:spPr>
          <a:xfrm>
            <a:off x="355680" y="2717640"/>
            <a:ext cx="8254440" cy="914400"/>
          </a:xfrm>
          <a:prstGeom prst="rect">
            <a:avLst/>
          </a:prstGeom>
          <a:noFill/>
        </p:spPr>
      </p:sp>
      <p:pic>
        <p:nvPicPr>
          <p:cNvPr id="241" name="Picture 240"/>
          <p:cNvPicPr/>
          <p:nvPr/>
        </p:nvPicPr>
        <p:blipFill>
          <a:blip r:embed="rId2"/>
          <a:stretch>
            <a:fillRect/>
          </a:stretch>
        </p:blipFill>
        <p:spPr>
          <a:xfrm>
            <a:off x="365760" y="897120"/>
            <a:ext cx="8412120" cy="59605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3200400" y="182880"/>
            <a:ext cx="58518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Fil</a:t>
            </a:r>
            <a:r>
              <a:rPr lang="en-US" sz="2400">
                <a:solidFill>
                  <a:srgbClr val="280099"/>
                </a:solidFill>
                <a:latin typeface="Gill Sans Light"/>
                <a:ea typeface="ヒラギノ角ゴ ProN W3"/>
              </a:rPr>
              <a:t>e Search Choices</a:t>
            </a:r>
            <a:r>
              <a:rPr lang="en-US" sz="2600">
                <a:solidFill>
                  <a:srgbClr val="280099"/>
                </a:solidFill>
                <a:latin typeface="Gill Sans Light"/>
                <a:ea typeface="ヒラギノ角ゴ ProN W3"/>
              </a:rPr>
              <a:t> </a:t>
            </a:r>
            <a:endParaRPr/>
          </a:p>
        </p:txBody>
      </p:sp>
      <p:sp>
        <p:nvSpPr>
          <p:cNvPr id="243" name="CustomShape 2"/>
          <p:cNvSpPr/>
          <p:nvPr/>
        </p:nvSpPr>
        <p:spPr>
          <a:xfrm>
            <a:off x="5572440" y="848160"/>
            <a:ext cx="3366000" cy="495792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r>
              <a:rPr lang="en-US" sz="1600">
                <a:solidFill>
                  <a:srgbClr val="414141"/>
                </a:solidFill>
                <a:latin typeface="Arial"/>
                <a:ea typeface="ヒラギノ角ゴ ProN W3"/>
              </a:rPr>
              <a:t>File Search choices:</a:t>
            </a:r>
            <a:endParaRPr/>
          </a:p>
          <a:p>
            <a:pPr>
              <a:lnSpc>
                <a:spcPct val="100000"/>
              </a:lnSpc>
            </a:pPr>
            <a:endParaRPr/>
          </a:p>
          <a:p>
            <a:pPr>
              <a:lnSpc>
                <a:spcPct val="100000"/>
              </a:lnSpc>
            </a:pPr>
            <a:r>
              <a:rPr lang="en-US" sz="1600">
                <a:solidFill>
                  <a:srgbClr val="414141"/>
                </a:solidFill>
                <a:latin typeface="Arial"/>
                <a:ea typeface="ヒラギノ角ゴ ProN W3"/>
              </a:rPr>
              <a:t>Date or date range</a:t>
            </a:r>
            <a:endParaRPr/>
          </a:p>
          <a:p>
            <a:pPr>
              <a:lnSpc>
                <a:spcPct val="100000"/>
              </a:lnSpc>
            </a:pPr>
            <a:endParaRPr/>
          </a:p>
          <a:p>
            <a:pPr>
              <a:lnSpc>
                <a:spcPct val="100000"/>
              </a:lnSpc>
            </a:pPr>
            <a:r>
              <a:rPr lang="en-US" sz="1600">
                <a:solidFill>
                  <a:srgbClr val="414141"/>
                </a:solidFill>
                <a:latin typeface="Arial"/>
                <a:ea typeface="ヒラギノ角ゴ ProN W3"/>
              </a:rPr>
              <a:t>'published' date range</a:t>
            </a:r>
            <a:endParaRPr/>
          </a:p>
          <a:p>
            <a:pPr>
              <a:lnSpc>
                <a:spcPct val="100000"/>
              </a:lnSpc>
            </a:pPr>
            <a:endParaRPr/>
          </a:p>
          <a:p>
            <a:pPr>
              <a:lnSpc>
                <a:spcPct val="100000"/>
              </a:lnSpc>
            </a:pPr>
            <a:r>
              <a:rPr lang="en-US" sz="1600">
                <a:solidFill>
                  <a:srgbClr val="414141"/>
                </a:solidFill>
                <a:latin typeface="Arial"/>
                <a:ea typeface="ヒラギノ角ゴ ProN W3"/>
              </a:rPr>
              <a:t>file type (as RINEX obs file)</a:t>
            </a:r>
            <a:endParaRPr/>
          </a:p>
          <a:p>
            <a:pPr>
              <a:lnSpc>
                <a:spcPct val="100000"/>
              </a:lnSpc>
            </a:pPr>
            <a:endParaRPr/>
          </a:p>
          <a:p>
            <a:pPr>
              <a:lnSpc>
                <a:spcPct val="100000"/>
              </a:lnSpc>
            </a:pPr>
            <a:r>
              <a:rPr lang="en-US" sz="1600">
                <a:solidFill>
                  <a:srgbClr val="414141"/>
                </a:solidFill>
                <a:latin typeface="Arial"/>
                <a:ea typeface="ヒラギノ角ゴ ProN W3"/>
              </a:rPr>
              <a:t>data sampling interval (as 15 s)</a:t>
            </a:r>
            <a:endParaRPr/>
          </a:p>
          <a:p>
            <a:pPr>
              <a:lnSpc>
                <a:spcPct val="100000"/>
              </a:lnSpc>
            </a:pPr>
            <a:endParaRPr/>
          </a:p>
          <a:p>
            <a:pPr>
              <a:lnSpc>
                <a:spcPct val="100000"/>
              </a:lnSpc>
            </a:pPr>
            <a:r>
              <a:rPr lang="en-US" sz="1600">
                <a:solidFill>
                  <a:srgbClr val="414141"/>
                </a:solidFill>
                <a:latin typeface="Arial"/>
                <a:ea typeface="ヒラギノ角ゴ ProN W3"/>
              </a:rPr>
              <a:t>and</a:t>
            </a:r>
            <a:endParaRPr/>
          </a:p>
          <a:p>
            <a:pPr>
              <a:lnSpc>
                <a:spcPct val="100000"/>
              </a:lnSpc>
            </a:pPr>
            <a:endParaRPr/>
          </a:p>
          <a:p>
            <a:pPr>
              <a:lnSpc>
                <a:spcPct val="100000"/>
              </a:lnSpc>
            </a:pPr>
            <a:r>
              <a:rPr lang="en-US" sz="1600">
                <a:solidFill>
                  <a:srgbClr val="414141"/>
                </a:solidFill>
                <a:latin typeface="Arial"/>
                <a:ea typeface="ヒラギノ角ゴ ProN W3"/>
              </a:rPr>
              <a:t>all site choices</a:t>
            </a:r>
            <a:endParaRPr/>
          </a:p>
          <a:p>
            <a:pPr>
              <a:lnSpc>
                <a:spcPct val="100000"/>
              </a:lnSpc>
            </a:pPr>
            <a:endParaRPr/>
          </a:p>
          <a:p>
            <a:pPr>
              <a:lnSpc>
                <a:spcPct val="100000"/>
              </a:lnSpc>
            </a:pPr>
            <a:r>
              <a:rPr lang="en-US" sz="1600">
                <a:solidFill>
                  <a:srgbClr val="414141"/>
                </a:solidFill>
                <a:latin typeface="Arial"/>
                <a:ea typeface="ヒラギノ角ゴ ProN W3"/>
              </a:rPr>
              <a:t>and</a:t>
            </a:r>
            <a:endParaRPr/>
          </a:p>
          <a:p>
            <a:pPr>
              <a:lnSpc>
                <a:spcPct val="100000"/>
              </a:lnSpc>
            </a:pPr>
            <a:endParaRPr/>
          </a:p>
          <a:p>
            <a:pPr>
              <a:lnSpc>
                <a:spcPct val="100000"/>
              </a:lnSpc>
            </a:pPr>
            <a:r>
              <a:rPr lang="en-US" sz="1600">
                <a:solidFill>
                  <a:srgbClr val="414141"/>
                </a:solidFill>
                <a:latin typeface="Arial"/>
                <a:ea typeface="ヒラギノ角ゴ ProN W3"/>
              </a:rPr>
              <a:t>all file search result types</a:t>
            </a:r>
            <a:endParaRPr/>
          </a:p>
        </p:txBody>
      </p:sp>
      <p:sp>
        <p:nvSpPr>
          <p:cNvPr id="24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45" name="CustomShape 4"/>
          <p:cNvSpPr/>
          <p:nvPr/>
        </p:nvSpPr>
        <p:spPr>
          <a:xfrm>
            <a:off x="355680" y="2717640"/>
            <a:ext cx="8254440" cy="914400"/>
          </a:xfrm>
          <a:prstGeom prst="rect">
            <a:avLst/>
          </a:prstGeom>
          <a:noFill/>
        </p:spPr>
      </p:sp>
      <p:pic>
        <p:nvPicPr>
          <p:cNvPr id="246" name="Picture 245"/>
          <p:cNvPicPr/>
          <p:nvPr/>
        </p:nvPicPr>
        <p:blipFill>
          <a:blip r:embed="rId2"/>
          <a:stretch>
            <a:fillRect/>
          </a:stretch>
        </p:blipFill>
        <p:spPr>
          <a:xfrm>
            <a:off x="117360" y="1390320"/>
            <a:ext cx="5202720" cy="41144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3200400" y="182880"/>
            <a:ext cx="548604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File Output Formats </a:t>
            </a:r>
            <a:endParaRPr/>
          </a:p>
        </p:txBody>
      </p:sp>
      <p:sp>
        <p:nvSpPr>
          <p:cNvPr id="248" name="CustomShape 2"/>
          <p:cNvSpPr/>
          <p:nvPr/>
        </p:nvSpPr>
        <p:spPr>
          <a:xfrm>
            <a:off x="731520" y="1136160"/>
            <a:ext cx="8206920" cy="41144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r>
              <a:rPr lang="en-US" sz="1600">
                <a:solidFill>
                  <a:srgbClr val="414141"/>
                </a:solidFill>
                <a:latin typeface="Arial"/>
                <a:ea typeface="ヒラギノ角ゴ ProN W3"/>
              </a:rPr>
              <a:t>File Search Output choices: </a:t>
            </a:r>
            <a:endParaRPr/>
          </a:p>
        </p:txBody>
      </p:sp>
      <p:sp>
        <p:nvSpPr>
          <p:cNvPr id="24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50" name="CustomShape 4"/>
          <p:cNvSpPr/>
          <p:nvPr/>
        </p:nvSpPr>
        <p:spPr>
          <a:xfrm>
            <a:off x="355680" y="2717640"/>
            <a:ext cx="8254440" cy="914400"/>
          </a:xfrm>
          <a:prstGeom prst="rect">
            <a:avLst/>
          </a:prstGeom>
          <a:noFill/>
        </p:spPr>
      </p:sp>
      <p:pic>
        <p:nvPicPr>
          <p:cNvPr id="251" name="Picture 250"/>
          <p:cNvPicPr/>
          <p:nvPr/>
        </p:nvPicPr>
        <p:blipFill>
          <a:blip r:embed="rId2"/>
          <a:stretch>
            <a:fillRect/>
          </a:stretch>
        </p:blipFill>
        <p:spPr>
          <a:xfrm>
            <a:off x="2011680" y="2468880"/>
            <a:ext cx="6126480" cy="26517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3200400" y="182880"/>
            <a:ext cx="521172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File table (HTML)</a:t>
            </a:r>
            <a:endParaRPr/>
          </a:p>
        </p:txBody>
      </p:sp>
      <p:sp>
        <p:nvSpPr>
          <p:cNvPr id="253"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5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55" name="CustomShape 4"/>
          <p:cNvSpPr/>
          <p:nvPr/>
        </p:nvSpPr>
        <p:spPr>
          <a:xfrm>
            <a:off x="355680" y="2717640"/>
            <a:ext cx="8254440" cy="914400"/>
          </a:xfrm>
          <a:prstGeom prst="rect">
            <a:avLst/>
          </a:prstGeom>
          <a:noFill/>
        </p:spPr>
      </p:sp>
      <p:pic>
        <p:nvPicPr>
          <p:cNvPr id="256" name="Picture 255"/>
          <p:cNvPicPr/>
          <p:nvPr/>
        </p:nvPicPr>
        <p:blipFill>
          <a:blip r:embed="rId2"/>
          <a:stretch>
            <a:fillRect/>
          </a:stretch>
        </p:blipFill>
        <p:spPr>
          <a:xfrm>
            <a:off x="0" y="1098360"/>
            <a:ext cx="9143280" cy="53935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3200400" y="182880"/>
            <a:ext cx="521172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File table –&gt; wget script access</a:t>
            </a:r>
            <a:endParaRPr/>
          </a:p>
        </p:txBody>
      </p:sp>
      <p:sp>
        <p:nvSpPr>
          <p:cNvPr id="258"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5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60" name="CustomShape 4"/>
          <p:cNvSpPr/>
          <p:nvPr/>
        </p:nvSpPr>
        <p:spPr>
          <a:xfrm>
            <a:off x="355680" y="2717640"/>
            <a:ext cx="8254440" cy="914400"/>
          </a:xfrm>
          <a:prstGeom prst="rect">
            <a:avLst/>
          </a:prstGeom>
          <a:noFill/>
        </p:spPr>
      </p:sp>
      <p:pic>
        <p:nvPicPr>
          <p:cNvPr id="261" name="Picture 260"/>
          <p:cNvPicPr/>
          <p:nvPr/>
        </p:nvPicPr>
        <p:blipFill>
          <a:blip r:embed="rId2"/>
          <a:stretch>
            <a:fillRect/>
          </a:stretch>
        </p:blipFill>
        <p:spPr>
          <a:xfrm>
            <a:off x="360" y="915480"/>
            <a:ext cx="9143640" cy="57603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3200400" y="182880"/>
            <a:ext cx="59432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URLs of data files to download</a:t>
            </a:r>
            <a:endParaRPr/>
          </a:p>
        </p:txBody>
      </p:sp>
      <p:sp>
        <p:nvSpPr>
          <p:cNvPr id="263" name="CustomShape 2"/>
          <p:cNvSpPr/>
          <p:nvPr/>
        </p:nvSpPr>
        <p:spPr>
          <a:xfrm>
            <a:off x="548640" y="1316160"/>
            <a:ext cx="8262360" cy="4776120"/>
          </a:xfrm>
          <a:prstGeom prst="rect">
            <a:avLst/>
          </a:prstGeom>
          <a:noFill/>
        </p:spPr>
        <p:txBody>
          <a:bodyPr lIns="90000" tIns="45000" rIns="90000" bIns="45000"/>
          <a:lstStyle/>
          <a:p>
            <a:pPr>
              <a:lnSpc>
                <a:spcPct val="100000"/>
              </a:lnSpc>
            </a:pPr>
            <a:r>
              <a:rPr lang="en-US">
                <a:solidFill>
                  <a:srgbClr val="414141"/>
                </a:solidFill>
                <a:latin typeface="Arial"/>
                <a:ea typeface="ヒラギノ角ゴ ProN W3"/>
              </a:rPr>
              <a:t>http://egelados.gein.noa.gr/services/GPS/GPS_DATA/2013/001/orid1430.13d.Z</a:t>
            </a:r>
            <a:endParaRPr/>
          </a:p>
          <a:p>
            <a:pPr>
              <a:lnSpc>
                <a:spcPct val="100000"/>
              </a:lnSpc>
            </a:pPr>
            <a:r>
              <a:rPr lang="en-US">
                <a:solidFill>
                  <a:srgbClr val="414141"/>
                </a:solidFill>
                <a:latin typeface="Arial"/>
                <a:ea typeface="ヒラギノ角ゴ ProN W3"/>
              </a:rPr>
              <a:t>http://egelados.gein.noa.gr/services/GPS/GPS_DATA/2013/001/orid1430.13n.Z</a:t>
            </a:r>
            <a:endParaRPr/>
          </a:p>
          <a:p>
            <a:pPr>
              <a:lnSpc>
                <a:spcPct val="100000"/>
              </a:lnSpc>
            </a:pPr>
            <a:r>
              <a:rPr lang="en-US">
                <a:solidFill>
                  <a:srgbClr val="414141"/>
                </a:solidFill>
                <a:latin typeface="Arial"/>
                <a:ea typeface="ヒラギノ角ゴ ProN W3"/>
              </a:rPr>
              <a:t>http://egelados.gein.noa.gr/services/GPS/GPS_DATA/2013/002/orid0020.13n.Z</a:t>
            </a:r>
            <a:endParaRPr/>
          </a:p>
          <a:p>
            <a:pPr>
              <a:lnSpc>
                <a:spcPct val="100000"/>
              </a:lnSpc>
            </a:pPr>
            <a:r>
              <a:rPr lang="en-US">
                <a:solidFill>
                  <a:srgbClr val="414141"/>
                </a:solidFill>
                <a:latin typeface="Arial"/>
                <a:ea typeface="ヒラギノ角ゴ ProN W3"/>
              </a:rPr>
              <a:t>http://egelados.gein.noa.gr/services/GPS/GPS_DATA/2013/002/orid0020.13d.Z</a:t>
            </a:r>
            <a:endParaRPr/>
          </a:p>
          <a:p>
            <a:pPr>
              <a:lnSpc>
                <a:spcPct val="100000"/>
              </a:lnSpc>
            </a:pPr>
            <a:r>
              <a:rPr lang="en-US">
                <a:solidFill>
                  <a:srgbClr val="414141"/>
                </a:solidFill>
                <a:latin typeface="Arial"/>
                <a:ea typeface="ヒラギノ角ゴ ProN W3"/>
              </a:rPr>
              <a:t>http://egelados.gein.noa.gr/services/GPS/GPS_DATA/2013/003/orid0030.13n.Z</a:t>
            </a:r>
            <a:endParaRPr/>
          </a:p>
          <a:p>
            <a:pPr>
              <a:lnSpc>
                <a:spcPct val="100000"/>
              </a:lnSpc>
            </a:pPr>
            <a:r>
              <a:rPr lang="en-US">
                <a:solidFill>
                  <a:srgbClr val="414141"/>
                </a:solidFill>
                <a:latin typeface="Arial"/>
                <a:ea typeface="ヒラギノ角ゴ ProN W3"/>
              </a:rPr>
              <a:t>http://egelados.gein.noa.gr/services/GPS/GPS_DATA/2013/003/orid0030.13d.Z</a:t>
            </a:r>
            <a:endParaRPr/>
          </a:p>
          <a:p>
            <a:pPr>
              <a:lnSpc>
                <a:spcPct val="100000"/>
              </a:lnSpc>
            </a:pPr>
            <a:r>
              <a:rPr lang="en-US">
                <a:solidFill>
                  <a:srgbClr val="414141"/>
                </a:solidFill>
                <a:latin typeface="Arial"/>
                <a:ea typeface="ヒラギノ角ゴ ProN W3"/>
              </a:rPr>
              <a:t>http://egelados.gein.noa.gr/services/GPS/GPS_DATA/2013/004/orid0040.13d.Z</a:t>
            </a:r>
            <a:endParaRPr/>
          </a:p>
          <a:p>
            <a:pPr>
              <a:lnSpc>
                <a:spcPct val="100000"/>
              </a:lnSpc>
            </a:pPr>
            <a:r>
              <a:rPr lang="en-US">
                <a:solidFill>
                  <a:srgbClr val="414141"/>
                </a:solidFill>
                <a:latin typeface="Arial"/>
                <a:ea typeface="ヒラギノ角ゴ ProN W3"/>
              </a:rPr>
              <a:t>http://egelados.gein.noa.gr/services/GPS/GPS_DATA/2013/004/orid0040.13n.Z</a:t>
            </a:r>
            <a:endParaRPr/>
          </a:p>
          <a:p>
            <a:pPr>
              <a:lnSpc>
                <a:spcPct val="100000"/>
              </a:lnSpc>
            </a:pPr>
            <a:r>
              <a:rPr lang="en-US">
                <a:solidFill>
                  <a:srgbClr val="414141"/>
                </a:solidFill>
                <a:latin typeface="Arial"/>
                <a:ea typeface="ヒラギノ角ゴ ProN W3"/>
              </a:rPr>
              <a:t>http://egelados.gein.noa.gr/services/GPS/GPS_DATA/2013/005/orid0050.13d.Z</a:t>
            </a:r>
            <a:endParaRPr/>
          </a:p>
          <a:p>
            <a:pPr>
              <a:lnSpc>
                <a:spcPct val="100000"/>
              </a:lnSpc>
            </a:pPr>
            <a:r>
              <a:rPr lang="en-US">
                <a:solidFill>
                  <a:srgbClr val="414141"/>
                </a:solidFill>
                <a:latin typeface="Arial"/>
                <a:ea typeface="ヒラギノ角ゴ ProN W3"/>
              </a:rPr>
              <a:t>http://egelados.gein.noa.gr/services/GPS/GPS_DATA/2013/005/orid0050.13n.Z</a:t>
            </a:r>
            <a:endParaRPr/>
          </a:p>
          <a:p>
            <a:pPr>
              <a:lnSpc>
                <a:spcPct val="100000"/>
              </a:lnSpc>
            </a:pPr>
            <a:r>
              <a:rPr lang="en-US">
                <a:solidFill>
                  <a:srgbClr val="414141"/>
                </a:solidFill>
                <a:latin typeface="Arial"/>
                <a:ea typeface="ヒラギノ角ゴ ProN W3"/>
              </a:rPr>
              <a:t>http://egelados.gein.noa.gr/services/GPS/GPS_DATA/2013/006/orid0060.13n.Z</a:t>
            </a:r>
            <a:endParaRPr/>
          </a:p>
          <a:p>
            <a:pPr>
              <a:lnSpc>
                <a:spcPct val="100000"/>
              </a:lnSpc>
            </a:pPr>
            <a:r>
              <a:rPr lang="en-US">
                <a:solidFill>
                  <a:srgbClr val="414141"/>
                </a:solidFill>
                <a:latin typeface="Arial"/>
                <a:ea typeface="ヒラギノ角ゴ ProN W3"/>
              </a:rPr>
              <a:t>http://egelados.gein.noa.gr/services/GPS/GPS_DATA/2013/006/orid0060.13d.Z</a:t>
            </a:r>
            <a:endParaRPr/>
          </a:p>
          <a:p>
            <a:pPr>
              <a:lnSpc>
                <a:spcPct val="100000"/>
              </a:lnSpc>
            </a:pPr>
            <a:r>
              <a:rPr lang="en-US">
                <a:solidFill>
                  <a:srgbClr val="414141"/>
                </a:solidFill>
                <a:latin typeface="Arial"/>
                <a:ea typeface="ヒラギノ角ゴ ProN W3"/>
              </a:rPr>
              <a:t>http://egelados.gein.noa.gr/services/GPS/GPS_DATA/2013/007/orid0070.13n.Z</a:t>
            </a: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6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65"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3200400" y="182880"/>
            <a:ext cx="521172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wget script</a:t>
            </a:r>
            <a:endParaRPr/>
          </a:p>
        </p:txBody>
      </p:sp>
      <p:sp>
        <p:nvSpPr>
          <p:cNvPr id="267"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68"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69" name="CustomShape 4"/>
          <p:cNvSpPr/>
          <p:nvPr/>
        </p:nvSpPr>
        <p:spPr>
          <a:xfrm>
            <a:off x="355680" y="2717640"/>
            <a:ext cx="8254440" cy="914400"/>
          </a:xfrm>
          <a:prstGeom prst="rect">
            <a:avLst/>
          </a:prstGeom>
          <a:noFill/>
        </p:spPr>
      </p:sp>
      <p:sp>
        <p:nvSpPr>
          <p:cNvPr id="270" name="CustomShape 5"/>
          <p:cNvSpPr/>
          <p:nvPr/>
        </p:nvSpPr>
        <p:spPr>
          <a:xfrm>
            <a:off x="731520" y="1188360"/>
            <a:ext cx="8321040" cy="5092560"/>
          </a:xfrm>
          <a:prstGeom prst="rect">
            <a:avLst/>
          </a:prstGeom>
          <a:noFill/>
        </p:spPr>
        <p:txBody>
          <a:bodyPr wrap="none" lIns="108360" tIns="63360" rIns="108360" bIns="63360"/>
          <a:lstStyle/>
          <a:p>
            <a:r>
              <a:rPr lang="en-US" sz="2000">
                <a:solidFill>
                  <a:srgbClr val="414141"/>
                </a:solidFill>
                <a:latin typeface="Arial"/>
                <a:ea typeface="ヒラギノ角ゴ ProN W3"/>
              </a:rPr>
              <a:t>wget ftp://www.crs.inogs.it/pub/gps/rinex/2014/053/suse0530.14s.Z</a:t>
            </a:r>
            <a:endParaRPr/>
          </a:p>
          <a:p>
            <a:r>
              <a:rPr lang="en-US" sz="2000">
                <a:solidFill>
                  <a:srgbClr val="414141"/>
                </a:solidFill>
                <a:latin typeface="Arial"/>
                <a:ea typeface="ヒラギノ角ゴ ProN W3"/>
              </a:rPr>
              <a:t>wget ftp://www.crs.inogs.it/pub/gps/rinex/2014/054/suse0540.14n.Z</a:t>
            </a:r>
            <a:endParaRPr/>
          </a:p>
          <a:p>
            <a:r>
              <a:rPr lang="en-US" sz="2000">
                <a:solidFill>
                  <a:srgbClr val="414141"/>
                </a:solidFill>
                <a:latin typeface="Arial"/>
                <a:ea typeface="ヒラギノ角ゴ ProN W3"/>
              </a:rPr>
              <a:t>wget ftp://www.crs.inogs.it/pub/gps/rinex/2014/054/suse0540.14s.Z</a:t>
            </a:r>
            <a:endParaRPr/>
          </a:p>
          <a:p>
            <a:r>
              <a:rPr lang="en-US" sz="2000">
                <a:solidFill>
                  <a:srgbClr val="414141"/>
                </a:solidFill>
                <a:latin typeface="Arial"/>
                <a:ea typeface="ヒラギノ角ゴ ProN W3"/>
              </a:rPr>
              <a:t>wget ftp://www.crs.inogs.it/pub/gps/rinex/2014/054/suse0540.14d.Z</a:t>
            </a:r>
            <a:endParaRPr/>
          </a:p>
          <a:p>
            <a:r>
              <a:rPr lang="en-US" sz="2000">
                <a:solidFill>
                  <a:srgbClr val="414141"/>
                </a:solidFill>
                <a:latin typeface="Arial"/>
                <a:ea typeface="ヒラギノ角ゴ ProN W3"/>
              </a:rPr>
              <a:t>wget ftp://www.crs.inogs.it/pub/gps/rinex/2014/055/suse0550.14d.Z</a:t>
            </a:r>
            <a:endParaRPr/>
          </a:p>
          <a:p>
            <a:r>
              <a:rPr lang="en-US" sz="2000">
                <a:solidFill>
                  <a:srgbClr val="414141"/>
                </a:solidFill>
                <a:latin typeface="Arial"/>
                <a:ea typeface="ヒラギノ角ゴ ProN W3"/>
              </a:rPr>
              <a:t>wget ftp://www.crs.inogs.it/pub/gps/rinex/2014/055/suse0550.14n.Z</a:t>
            </a:r>
            <a:endParaRPr/>
          </a:p>
          <a:p>
            <a:r>
              <a:rPr lang="en-US" sz="2000">
                <a:solidFill>
                  <a:srgbClr val="414141"/>
                </a:solidFill>
                <a:latin typeface="Arial"/>
                <a:ea typeface="ヒラギノ角ゴ ProN W3"/>
              </a:rPr>
              <a:t>wget ftp://www.crs.inogs.it/pub/gps/rinex/2014/055/suse0550.14s.Z</a:t>
            </a:r>
            <a:endParaRPr/>
          </a:p>
          <a:p>
            <a:r>
              <a:rPr lang="en-US" sz="2000">
                <a:solidFill>
                  <a:srgbClr val="414141"/>
                </a:solidFill>
                <a:latin typeface="Arial"/>
                <a:ea typeface="ヒラギノ角ゴ ProN W3"/>
              </a:rPr>
              <a:t>wget ftp://www.crs.inogs.it/pub/gps/rinex/2014/056/suse0560.14d.Z</a:t>
            </a:r>
            <a:endParaRPr/>
          </a:p>
          <a:p>
            <a:r>
              <a:rPr lang="en-US" sz="2000">
                <a:solidFill>
                  <a:srgbClr val="414141"/>
                </a:solidFill>
                <a:latin typeface="Arial"/>
                <a:ea typeface="ヒラギノ角ゴ ProN W3"/>
              </a:rPr>
              <a:t>wget ftp://www.crs.inogs.it/pub/gps/rinex/2014/056/suse0560.14n.Z</a:t>
            </a:r>
            <a:endParaRPr/>
          </a:p>
          <a:p>
            <a:r>
              <a:rPr lang="en-US" sz="2000">
                <a:solidFill>
                  <a:srgbClr val="414141"/>
                </a:solidFill>
                <a:latin typeface="Arial"/>
                <a:ea typeface="ヒラギノ角ゴ ProN W3"/>
              </a:rPr>
              <a:t>wget ftp://www.crs.inogs.it/pub/gps/rinex/2014/056/suse0560.14s.Z</a:t>
            </a:r>
            <a:endParaRPr/>
          </a:p>
          <a:p>
            <a:r>
              <a:rPr lang="en-US" sz="2000">
                <a:solidFill>
                  <a:srgbClr val="414141"/>
                </a:solidFill>
                <a:latin typeface="Arial"/>
                <a:ea typeface="ヒラギノ角ゴ ProN W3"/>
              </a:rPr>
              <a:t>wget ftp://www.crs.inogs.it/pub/gps/rinex/2014/057/suse0570.14s.Z</a:t>
            </a:r>
            <a:endParaRPr/>
          </a:p>
          <a:p>
            <a:r>
              <a:rPr lang="en-US" sz="2000">
                <a:solidFill>
                  <a:srgbClr val="414141"/>
                </a:solidFill>
                <a:latin typeface="Arial"/>
                <a:ea typeface="ヒラギノ角ゴ ProN W3"/>
              </a:rPr>
              <a:t>wget ftp://www.crs.inogs.it/pub/gps/rinex/2014/057/suse0570.14d.Z</a:t>
            </a:r>
            <a:endParaRPr/>
          </a:p>
          <a:p>
            <a:r>
              <a:rPr lang="en-US" sz="2000">
                <a:solidFill>
                  <a:srgbClr val="414141"/>
                </a:solidFill>
                <a:latin typeface="Arial"/>
                <a:ea typeface="ヒラギノ角ゴ ProN W3"/>
              </a:rPr>
              <a:t>wget ftp://www.crs.inogs.it/pub/gps/rinex/2014/057/suse0570.14n.Z</a:t>
            </a:r>
            <a:endParaRPr/>
          </a:p>
          <a:p>
            <a:r>
              <a:rPr lang="en-US" sz="2000">
                <a:solidFill>
                  <a:srgbClr val="414141"/>
                </a:solidFill>
                <a:latin typeface="Arial"/>
                <a:ea typeface="ヒラギノ角ゴ ProN W3"/>
              </a:rPr>
              <a:t>wget ftp://www.crs.inogs.it/pub/gps/rinex/2014/058/suse0580.14d.Z</a:t>
            </a:r>
            <a:endParaRPr/>
          </a:p>
          <a:p>
            <a:r>
              <a:rPr lang="en-US" sz="2000">
                <a:solidFill>
                  <a:srgbClr val="414141"/>
                </a:solidFill>
                <a:latin typeface="Arial"/>
                <a:ea typeface="ヒラギノ角ゴ ProN W3"/>
              </a:rPr>
              <a:t>wget ftp://www.crs.inogs.it/pub/gps/rinex/2014/058/suse0580.14n.Z</a:t>
            </a:r>
            <a:endParaRPr/>
          </a:p>
          <a:p>
            <a:r>
              <a:rPr lang="en-US" sz="2000">
                <a:solidFill>
                  <a:srgbClr val="414141"/>
                </a:solidFill>
                <a:latin typeface="Arial"/>
                <a:ea typeface="ヒラギノ角ゴ ProN W3"/>
              </a:rPr>
              <a:t>wget ftp://www.crs.inogs.it/pub/gps/rinex/2014/058/suse0580.14s.Z</a:t>
            </a:r>
            <a:endParaRPr/>
          </a:p>
          <a:p>
            <a:r>
              <a:rPr lang="en-US" sz="2000">
                <a:solidFill>
                  <a:srgbClr val="414141"/>
                </a:solidFill>
                <a:latin typeface="Arial"/>
                <a:ea typeface="ヒラギノ角ゴ ProN W3"/>
              </a:rPr>
              <a:t>wget ftp://www.crs.inogs.it/pub/gps/rinex/2014/059/suse0590.14s.Z</a:t>
            </a:r>
            <a:endParaRPr/>
          </a:p>
          <a:p>
            <a:r>
              <a:rPr lang="en-US" sz="2000">
                <a:solidFill>
                  <a:srgbClr val="414141"/>
                </a:solidFill>
                <a:latin typeface="Arial"/>
                <a:ea typeface="ヒラギノ角ゴ ProN W3"/>
              </a:rPr>
              <a:t>...</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Installation Overview, 2  </a:t>
            </a:r>
            <a:endParaRPr/>
          </a:p>
        </p:txBody>
      </p:sp>
      <p:sp>
        <p:nvSpPr>
          <p:cNvPr id="95" name="CustomShape 2"/>
          <p:cNvSpPr/>
          <p:nvPr/>
        </p:nvSpPr>
        <p:spPr>
          <a:xfrm>
            <a:off x="786960" y="1188720"/>
            <a:ext cx="7716960" cy="5029200"/>
          </a:xfrm>
          <a:prstGeom prst="rect">
            <a:avLst/>
          </a:prstGeom>
          <a:noFill/>
        </p:spPr>
        <p:txBody>
          <a:bodyPr lIns="90000" tIns="45000" rIns="90000" bIns="45000"/>
          <a:lstStyle/>
          <a:p>
            <a:pPr>
              <a:lnSpc>
                <a:spcPct val="100000"/>
              </a:lnSpc>
              <a:buSzPct val="25000"/>
              <a:buFont typeface="StarSymbol"/>
              <a:buChar char=""/>
            </a:pPr>
            <a:endParaRPr dirty="0"/>
          </a:p>
          <a:p>
            <a:pPr>
              <a:lnSpc>
                <a:spcPct val="100000"/>
              </a:lnSpc>
              <a:buSzPct val="25000"/>
            </a:pPr>
            <a:r>
              <a:rPr lang="en-US" dirty="0">
                <a:solidFill>
                  <a:srgbClr val="414141"/>
                </a:solidFill>
                <a:latin typeface="Arial"/>
                <a:ea typeface="ヒラギノ角ゴ ProN W3"/>
              </a:rPr>
              <a:t>an </a:t>
            </a:r>
            <a:r>
              <a:rPr lang="en-US" b="1" dirty="0">
                <a:solidFill>
                  <a:srgbClr val="414141"/>
                </a:solidFill>
                <a:latin typeface="Arial"/>
                <a:ea typeface="ヒラギノ角ゴ ProN W3"/>
              </a:rPr>
              <a:t>FTP / HTTP download server</a:t>
            </a:r>
            <a:r>
              <a:rPr lang="en-US" dirty="0">
                <a:solidFill>
                  <a:srgbClr val="414141"/>
                </a:solidFill>
                <a:latin typeface="Arial"/>
                <a:ea typeface="ヒラギノ角ゴ ProN W3"/>
              </a:rPr>
              <a:t> for the data files. </a:t>
            </a:r>
            <a:endParaRPr dirty="0"/>
          </a:p>
          <a:p>
            <a:pPr>
              <a:lnSpc>
                <a:spcPct val="100000"/>
              </a:lnSpc>
              <a:buSzPct val="25000"/>
              <a:buFont typeface="StarSymbol"/>
              <a:buChar char=""/>
            </a:pPr>
            <a:r>
              <a:rPr lang="en-US" dirty="0">
                <a:solidFill>
                  <a:srgbClr val="414141"/>
                </a:solidFill>
                <a:latin typeface="Arial"/>
                <a:ea typeface="ヒラギノ角ゴ ProN W3"/>
              </a:rPr>
              <a:t>(GSAC does not download files; GSAC tells users how and where to download files, using a URL for the FTP/HTTP server and the files.)</a:t>
            </a:r>
            <a:endParaRPr dirty="0"/>
          </a:p>
          <a:p>
            <a:pPr>
              <a:lnSpc>
                <a:spcPct val="100000"/>
              </a:lnSpc>
              <a:buSzPct val="25000"/>
              <a:buFont typeface="StarSymbol"/>
              <a:buChar char=""/>
            </a:pPr>
            <a:endParaRPr dirty="0"/>
          </a:p>
          <a:p>
            <a:pPr>
              <a:lnSpc>
                <a:spcPct val="100000"/>
              </a:lnSpc>
              <a:buSzPct val="25000"/>
            </a:pPr>
            <a:r>
              <a:rPr lang="en-US" dirty="0">
                <a:solidFill>
                  <a:srgbClr val="414141"/>
                </a:solidFill>
                <a:latin typeface="Arial"/>
                <a:ea typeface="ヒラギノ角ゴ ProN W3"/>
              </a:rPr>
              <a:t>a </a:t>
            </a:r>
            <a:r>
              <a:rPr lang="en-US" b="1" dirty="0">
                <a:solidFill>
                  <a:srgbClr val="414141"/>
                </a:solidFill>
                <a:latin typeface="Arial"/>
                <a:ea typeface="ヒラギノ角ゴ ProN W3"/>
              </a:rPr>
              <a:t>Linux</a:t>
            </a:r>
            <a:r>
              <a:rPr lang="en-US" dirty="0">
                <a:solidFill>
                  <a:srgbClr val="414141"/>
                </a:solidFill>
                <a:latin typeface="Arial"/>
                <a:ea typeface="ヒラギノ角ゴ ProN W3"/>
              </a:rPr>
              <a:t> system, or UNIX-based system, for build and installation.  GSAC is running on </a:t>
            </a:r>
            <a:r>
              <a:rPr lang="en-US" dirty="0" err="1">
                <a:solidFill>
                  <a:srgbClr val="414141"/>
                </a:solidFill>
                <a:latin typeface="Arial"/>
                <a:ea typeface="ヒラギノ角ゴ ProN W3"/>
              </a:rPr>
              <a:t>Debian</a:t>
            </a:r>
            <a:r>
              <a:rPr lang="en-US" dirty="0">
                <a:solidFill>
                  <a:srgbClr val="414141"/>
                </a:solidFill>
                <a:latin typeface="Arial"/>
                <a:ea typeface="ヒラギノ角ゴ ProN W3"/>
              </a:rPr>
              <a:t>, Ubuntu, </a:t>
            </a:r>
            <a:r>
              <a:rPr lang="en-US" dirty="0" err="1" smtClean="0">
                <a:solidFill>
                  <a:srgbClr val="414141"/>
                </a:solidFill>
                <a:latin typeface="Arial"/>
                <a:ea typeface="ヒラギノ角ゴ ProN W3"/>
              </a:rPr>
              <a:t>OpenSUSE</a:t>
            </a:r>
            <a:r>
              <a:rPr lang="en-US" dirty="0" smtClean="0">
                <a:solidFill>
                  <a:srgbClr val="414141"/>
                </a:solidFill>
                <a:latin typeface="Arial"/>
                <a:ea typeface="ヒラギノ角ゴ ProN W3"/>
              </a:rPr>
              <a:t>, FreeBSD</a:t>
            </a:r>
            <a:r>
              <a:rPr lang="en-US" dirty="0">
                <a:solidFill>
                  <a:srgbClr val="414141"/>
                </a:solidFill>
                <a:latin typeface="Arial"/>
                <a:ea typeface="ヒラギノ角ゴ ProN W3"/>
              </a:rPr>
              <a:t>, and MacBook. </a:t>
            </a:r>
            <a:endParaRPr dirty="0"/>
          </a:p>
          <a:p>
            <a:pPr>
              <a:lnSpc>
                <a:spcPct val="100000"/>
              </a:lnSpc>
              <a:buSzPct val="25000"/>
              <a:buFont typeface="StarSymbol"/>
              <a:buChar char=""/>
            </a:pPr>
            <a:endParaRPr dirty="0"/>
          </a:p>
          <a:p>
            <a:pPr>
              <a:lnSpc>
                <a:spcPct val="100000"/>
              </a:lnSpc>
              <a:buSzPct val="25000"/>
            </a:pPr>
            <a:r>
              <a:rPr lang="en-US" dirty="0">
                <a:solidFill>
                  <a:srgbClr val="414141"/>
                </a:solidFill>
                <a:latin typeface="Arial"/>
                <a:ea typeface="ヒラギノ角ゴ ProN W3"/>
              </a:rPr>
              <a:t>with related </a:t>
            </a:r>
            <a:r>
              <a:rPr lang="en-US" b="1" dirty="0">
                <a:solidFill>
                  <a:srgbClr val="414141"/>
                </a:solidFill>
                <a:latin typeface="Arial"/>
                <a:ea typeface="ヒラギノ角ゴ ProN W3"/>
              </a:rPr>
              <a:t>software tools</a:t>
            </a:r>
            <a:r>
              <a:rPr lang="en-US" dirty="0">
                <a:solidFill>
                  <a:srgbClr val="414141"/>
                </a:solidFill>
                <a:latin typeface="Arial"/>
                <a:ea typeface="ヒラギノ角ゴ ProN W3"/>
              </a:rPr>
              <a:t> </a:t>
            </a:r>
            <a:endParaRPr dirty="0"/>
          </a:p>
          <a:p>
            <a:pPr lvl="1">
              <a:lnSpc>
                <a:spcPct val="100000"/>
              </a:lnSpc>
              <a:buSzPct val="25000"/>
              <a:buFont typeface="StarSymbol"/>
              <a:buChar char=""/>
            </a:pPr>
            <a:r>
              <a:rPr lang="en-US" dirty="0">
                <a:solidFill>
                  <a:srgbClr val="414141"/>
                </a:solidFill>
                <a:latin typeface="Arial"/>
                <a:ea typeface="ヒラギノ角ゴ ProN W3"/>
              </a:rPr>
              <a:t>bash, </a:t>
            </a:r>
            <a:r>
              <a:rPr lang="en-US" dirty="0" smtClean="0">
                <a:solidFill>
                  <a:srgbClr val="414141"/>
                </a:solidFill>
                <a:latin typeface="Arial"/>
                <a:ea typeface="ヒラギノ角ゴ ProN W3"/>
              </a:rPr>
              <a:t>a Linux shell</a:t>
            </a:r>
            <a:endParaRPr dirty="0"/>
          </a:p>
          <a:p>
            <a:pPr lvl="1">
              <a:lnSpc>
                <a:spcPct val="100000"/>
              </a:lnSpc>
              <a:buSzPct val="25000"/>
              <a:buFont typeface="StarSymbol"/>
              <a:buChar char=""/>
            </a:pPr>
            <a:r>
              <a:rPr lang="en-US" dirty="0">
                <a:solidFill>
                  <a:srgbClr val="414141"/>
                </a:solidFill>
                <a:latin typeface="Arial"/>
                <a:ea typeface="ヒラギノ角ゴ ProN W3"/>
              </a:rPr>
              <a:t>Java JDK 1.6 or 1.7,</a:t>
            </a:r>
            <a:endParaRPr dirty="0"/>
          </a:p>
          <a:p>
            <a:pPr lvl="1">
              <a:lnSpc>
                <a:spcPct val="100000"/>
              </a:lnSpc>
              <a:buSzPct val="25000"/>
              <a:buFont typeface="StarSymbol"/>
              <a:buChar char=""/>
            </a:pPr>
            <a:r>
              <a:rPr lang="en-US" dirty="0">
                <a:solidFill>
                  <a:srgbClr val="414141"/>
                </a:solidFill>
                <a:latin typeface="Arial"/>
                <a:ea typeface="ヒラギノ角ゴ ProN W3"/>
              </a:rPr>
              <a:t>subversion ("</a:t>
            </a:r>
            <a:r>
              <a:rPr lang="en-US" dirty="0" err="1">
                <a:solidFill>
                  <a:srgbClr val="414141"/>
                </a:solidFill>
                <a:latin typeface="Arial"/>
                <a:ea typeface="ヒラギノ角ゴ ProN W3"/>
              </a:rPr>
              <a:t>svn</a:t>
            </a:r>
            <a:r>
              <a:rPr lang="en-US" dirty="0">
                <a:solidFill>
                  <a:srgbClr val="414141"/>
                </a:solidFill>
                <a:latin typeface="Arial"/>
                <a:ea typeface="ヒラギノ角ゴ ProN W3"/>
              </a:rPr>
              <a:t>"), </a:t>
            </a:r>
            <a:r>
              <a:rPr lang="en-US" dirty="0" smtClean="0">
                <a:solidFill>
                  <a:srgbClr val="414141"/>
                </a:solidFill>
                <a:latin typeface="Arial"/>
                <a:ea typeface="ヒラギノ角ゴ ProN W3"/>
              </a:rPr>
              <a:t>a code repository access package</a:t>
            </a:r>
            <a:endParaRPr dirty="0"/>
          </a:p>
          <a:p>
            <a:pPr lvl="1">
              <a:lnSpc>
                <a:spcPct val="100000"/>
              </a:lnSpc>
              <a:buSzPct val="25000"/>
              <a:buFont typeface="StarSymbol"/>
              <a:buChar char=""/>
            </a:pPr>
            <a:r>
              <a:rPr lang="en-US" dirty="0">
                <a:solidFill>
                  <a:srgbClr val="414141"/>
                </a:solidFill>
                <a:latin typeface="Arial"/>
                <a:ea typeface="ヒラギノ角ゴ ProN W3"/>
              </a:rPr>
              <a:t>ant, a Java compilation and build tool.</a:t>
            </a:r>
            <a:endParaRPr dirty="0"/>
          </a:p>
          <a:p>
            <a:pPr>
              <a:lnSpc>
                <a:spcPct val="100000"/>
              </a:lnSpc>
              <a:buSzPct val="25000"/>
              <a:buFont typeface="StarSymbol"/>
              <a:buChar char=""/>
            </a:pPr>
            <a:endParaRPr dirty="0"/>
          </a:p>
          <a:p>
            <a:pPr>
              <a:lnSpc>
                <a:spcPct val="100000"/>
              </a:lnSpc>
              <a:buSzPct val="25000"/>
            </a:pPr>
            <a:r>
              <a:rPr lang="en-US" dirty="0">
                <a:solidFill>
                  <a:srgbClr val="414141"/>
                </a:solidFill>
                <a:latin typeface="Arial"/>
                <a:ea typeface="ヒラギノ角ゴ ProN W3"/>
              </a:rPr>
              <a:t>the </a:t>
            </a:r>
            <a:r>
              <a:rPr lang="en-US" b="1" dirty="0">
                <a:solidFill>
                  <a:srgbClr val="414141"/>
                </a:solidFill>
                <a:latin typeface="Arial"/>
                <a:ea typeface="ヒラギノ角ゴ ProN W3"/>
              </a:rPr>
              <a:t>GSAC software package</a:t>
            </a:r>
            <a:r>
              <a:rPr lang="en-US" dirty="0">
                <a:solidFill>
                  <a:srgbClr val="414141"/>
                </a:solidFill>
                <a:latin typeface="Arial"/>
                <a:ea typeface="ヒラギノ角ゴ ProN W3"/>
              </a:rPr>
              <a:t> provided by UNAVCO, on </a:t>
            </a:r>
            <a:r>
              <a:rPr lang="en-US" dirty="0" err="1">
                <a:solidFill>
                  <a:srgbClr val="414141"/>
                </a:solidFill>
                <a:latin typeface="Arial"/>
                <a:ea typeface="ヒラギノ角ゴ ProN W3"/>
              </a:rPr>
              <a:t>SourceForge</a:t>
            </a:r>
            <a:r>
              <a:rPr lang="en-US" dirty="0">
                <a:solidFill>
                  <a:srgbClr val="414141"/>
                </a:solidFill>
                <a:latin typeface="Arial"/>
                <a:ea typeface="ヒラギノ角ゴ ProN W3"/>
              </a:rPr>
              <a:t>. GSAC is free and open source code.</a:t>
            </a:r>
            <a:endParaRPr dirty="0"/>
          </a:p>
        </p:txBody>
      </p:sp>
      <p:sp>
        <p:nvSpPr>
          <p:cNvPr id="96"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Information Page</a:t>
            </a:r>
            <a:endParaRPr/>
          </a:p>
        </p:txBody>
      </p:sp>
      <p:sp>
        <p:nvSpPr>
          <p:cNvPr id="272" name="CustomShape 2"/>
          <p:cNvSpPr/>
          <p:nvPr/>
        </p:nvSpPr>
        <p:spPr>
          <a:xfrm>
            <a:off x="587520" y="1005840"/>
            <a:ext cx="8046360" cy="5196600"/>
          </a:xfrm>
          <a:prstGeom prst="rect">
            <a:avLst/>
          </a:prstGeom>
          <a:noFill/>
        </p:spPr>
        <p:txBody>
          <a:bodyPr lIns="90000" tIns="45000" rIns="90000" bIns="45000"/>
          <a:lstStyle/>
          <a:p>
            <a:pPr>
              <a:lnSpc>
                <a:spcPct val="100000"/>
              </a:lnSpc>
            </a:pPr>
            <a:r>
              <a:rPr lang="en-US" sz="1600">
                <a:solidFill>
                  <a:srgbClr val="000000"/>
                </a:solidFill>
                <a:latin typeface="Arial"/>
                <a:ea typeface="ヒラギノ角ゴ ProN W3"/>
              </a:rPr>
              <a:t>Every GSAC server has a page of </a:t>
            </a:r>
            <a:r>
              <a:rPr lang="en-US" sz="1600">
                <a:solidFill>
                  <a:srgbClr val="0047FF"/>
                </a:solidFill>
                <a:latin typeface="Arial"/>
                <a:ea typeface="ヒラギノ角ゴ ProN W3"/>
              </a:rPr>
              <a:t>Information</a:t>
            </a:r>
            <a:r>
              <a:rPr lang="en-US" sz="1600">
                <a:solidFill>
                  <a:srgbClr val="000000"/>
                </a:solidFill>
                <a:latin typeface="Arial"/>
                <a:ea typeface="ヒラギノ角ゴ ProN W3"/>
              </a:rPr>
              <a:t>:</a:t>
            </a:r>
            <a:endParaRPr/>
          </a:p>
        </p:txBody>
      </p:sp>
      <p:sp>
        <p:nvSpPr>
          <p:cNvPr id="273"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74" name="CustomShape 4"/>
          <p:cNvSpPr/>
          <p:nvPr/>
        </p:nvSpPr>
        <p:spPr>
          <a:xfrm>
            <a:off x="355680" y="2717640"/>
            <a:ext cx="8254440" cy="914400"/>
          </a:xfrm>
          <a:prstGeom prst="rect">
            <a:avLst/>
          </a:prstGeom>
          <a:noFill/>
        </p:spPr>
      </p:sp>
      <p:pic>
        <p:nvPicPr>
          <p:cNvPr id="275" name="Picture 274"/>
          <p:cNvPicPr/>
          <p:nvPr/>
        </p:nvPicPr>
        <p:blipFill>
          <a:blip r:embed="rId2"/>
          <a:stretch>
            <a:fillRect/>
          </a:stretch>
        </p:blipFill>
        <p:spPr>
          <a:xfrm>
            <a:off x="913320" y="1396440"/>
            <a:ext cx="7342200" cy="53042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Information Page, 2</a:t>
            </a:r>
            <a:endParaRPr/>
          </a:p>
        </p:txBody>
      </p:sp>
      <p:sp>
        <p:nvSpPr>
          <p:cNvPr id="278" name="CustomShape 2"/>
          <p:cNvSpPr/>
          <p:nvPr/>
        </p:nvSpPr>
        <p:spPr>
          <a:xfrm>
            <a:off x="587520" y="1005840"/>
            <a:ext cx="8046360" cy="5196600"/>
          </a:xfrm>
          <a:prstGeom prst="rect">
            <a:avLst/>
          </a:prstGeom>
          <a:noFill/>
        </p:spPr>
        <p:txBody>
          <a:bodyPr lIns="90000" tIns="45000" rIns="90000" bIns="45000"/>
          <a:lstStyle/>
          <a:p>
            <a:pPr>
              <a:lnSpc>
                <a:spcPct val="100000"/>
              </a:lnSpc>
            </a:pPr>
            <a:r>
              <a:rPr lang="en-US" sz="1600">
                <a:solidFill>
                  <a:srgbClr val="000000"/>
                </a:solidFill>
                <a:latin typeface="Arial"/>
                <a:ea typeface="ヒラギノ角ゴ ProN W3"/>
              </a:rPr>
              <a:t>The </a:t>
            </a:r>
            <a:r>
              <a:rPr lang="en-US" sz="1600">
                <a:solidFill>
                  <a:srgbClr val="0047FF"/>
                </a:solidFill>
                <a:latin typeface="Arial"/>
                <a:ea typeface="ヒラギノ角ゴ ProN W3"/>
              </a:rPr>
              <a:t>Information</a:t>
            </a:r>
            <a:r>
              <a:rPr lang="en-US" sz="1600">
                <a:solidFill>
                  <a:srgbClr val="000000"/>
                </a:solidFill>
                <a:latin typeface="Arial"/>
                <a:ea typeface="ヒラギノ角ゴ ProN W3"/>
              </a:rPr>
              <a:t> page has</a:t>
            </a:r>
            <a:endParaRPr/>
          </a:p>
          <a:p>
            <a:pPr>
              <a:lnSpc>
                <a:spcPct val="100000"/>
              </a:lnSpc>
            </a:pPr>
            <a:endParaRPr/>
          </a:p>
          <a:p>
            <a:pPr>
              <a:lnSpc>
                <a:spcPct val="100000"/>
              </a:lnSpc>
            </a:pPr>
            <a:r>
              <a:rPr lang="en-US" sz="1600">
                <a:solidFill>
                  <a:srgbClr val="0047FF"/>
                </a:solidFill>
                <a:latin typeface="Arial"/>
                <a:ea typeface="ヒラギノ角ゴ ProN W3"/>
              </a:rPr>
              <a:t>Repository information XML:</a:t>
            </a:r>
            <a:endParaRPr/>
          </a:p>
        </p:txBody>
      </p:sp>
      <p:sp>
        <p:nvSpPr>
          <p:cNvPr id="27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80" name="CustomShape 4"/>
          <p:cNvSpPr/>
          <p:nvPr/>
        </p:nvSpPr>
        <p:spPr>
          <a:xfrm>
            <a:off x="355680" y="2717640"/>
            <a:ext cx="8254440" cy="914400"/>
          </a:xfrm>
          <a:prstGeom prst="rect">
            <a:avLst/>
          </a:prstGeom>
          <a:noFill/>
        </p:spPr>
      </p:sp>
      <p:pic>
        <p:nvPicPr>
          <p:cNvPr id="281" name="Picture 280"/>
          <p:cNvPicPr/>
          <p:nvPr/>
        </p:nvPicPr>
        <p:blipFill>
          <a:blip r:embed="rId2"/>
          <a:stretch>
            <a:fillRect/>
          </a:stretch>
        </p:blipFill>
        <p:spPr>
          <a:xfrm>
            <a:off x="303840" y="2023634"/>
            <a:ext cx="8561520" cy="45709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281"/>
          <p:cNvPicPr/>
          <p:nvPr/>
        </p:nvPicPr>
        <p:blipFill>
          <a:blip r:embed="rId2"/>
          <a:stretch>
            <a:fillRect/>
          </a:stretch>
        </p:blipFill>
        <p:spPr>
          <a:xfrm>
            <a:off x="2363789" y="2063626"/>
            <a:ext cx="4494600" cy="4323240"/>
          </a:xfrm>
          <a:prstGeom prst="rect">
            <a:avLst/>
          </a:prstGeom>
        </p:spPr>
      </p:pic>
      <p:sp>
        <p:nvSpPr>
          <p:cNvPr id="283"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Information Page, 3</a:t>
            </a:r>
            <a:endParaRPr/>
          </a:p>
        </p:txBody>
      </p:sp>
      <p:sp>
        <p:nvSpPr>
          <p:cNvPr id="284" name="CustomShape 2"/>
          <p:cNvSpPr/>
          <p:nvPr/>
        </p:nvSpPr>
        <p:spPr>
          <a:xfrm>
            <a:off x="587520" y="1005840"/>
            <a:ext cx="8046360" cy="5196600"/>
          </a:xfrm>
          <a:prstGeom prst="rect">
            <a:avLst/>
          </a:prstGeom>
          <a:noFill/>
        </p:spPr>
        <p:txBody>
          <a:bodyPr lIns="90000" tIns="45000" rIns="90000" bIns="45000"/>
          <a:lstStyle/>
          <a:p>
            <a:pPr>
              <a:lnSpc>
                <a:spcPct val="100000"/>
              </a:lnSpc>
            </a:pPr>
            <a:r>
              <a:rPr lang="en-US" sz="1600" dirty="0">
                <a:solidFill>
                  <a:srgbClr val="000000"/>
                </a:solidFill>
                <a:latin typeface="Arial"/>
                <a:ea typeface="ヒラギノ角ゴ ProN W3"/>
              </a:rPr>
              <a:t>The </a:t>
            </a:r>
            <a:r>
              <a:rPr lang="en-US" sz="1600" dirty="0">
                <a:solidFill>
                  <a:srgbClr val="0047FF"/>
                </a:solidFill>
                <a:latin typeface="Arial"/>
                <a:ea typeface="ヒラギノ角ゴ ProN W3"/>
              </a:rPr>
              <a:t>Information</a:t>
            </a:r>
            <a:r>
              <a:rPr lang="en-US" sz="1600" dirty="0">
                <a:solidFill>
                  <a:srgbClr val="000000"/>
                </a:solidFill>
                <a:latin typeface="Arial"/>
                <a:ea typeface="ヒラギノ角ゴ ProN W3"/>
              </a:rPr>
              <a:t> page has</a:t>
            </a:r>
            <a:endParaRPr dirty="0"/>
          </a:p>
          <a:p>
            <a:pPr>
              <a:lnSpc>
                <a:spcPct val="100000"/>
              </a:lnSpc>
            </a:pPr>
            <a:endParaRPr dirty="0"/>
          </a:p>
          <a:p>
            <a:pPr>
              <a:lnSpc>
                <a:spcPct val="100000"/>
              </a:lnSpc>
            </a:pPr>
            <a:r>
              <a:rPr lang="en-US" sz="1600" dirty="0">
                <a:solidFill>
                  <a:srgbClr val="000000"/>
                </a:solidFill>
                <a:latin typeface="Arial"/>
                <a:ea typeface="ヒラギノ角ゴ ProN W3"/>
              </a:rPr>
              <a:t>Base </a:t>
            </a:r>
            <a:r>
              <a:rPr lang="en-US" sz="1600" dirty="0" smtClean="0">
                <a:solidFill>
                  <a:srgbClr val="000000"/>
                </a:solidFill>
                <a:latin typeface="Arial"/>
                <a:ea typeface="ヒラギノ角ゴ ProN W3"/>
              </a:rPr>
              <a:t>URL:    http</a:t>
            </a:r>
            <a:r>
              <a:rPr lang="en-US" sz="1600" dirty="0">
                <a:solidFill>
                  <a:srgbClr val="000000"/>
                </a:solidFill>
                <a:latin typeface="Arial"/>
                <a:ea typeface="ヒラギノ角ゴ ProN W3"/>
              </a:rPr>
              <a:t>://</a:t>
            </a:r>
            <a:r>
              <a:rPr lang="en-US" sz="1600" dirty="0" err="1">
                <a:solidFill>
                  <a:srgbClr val="000000"/>
                </a:solidFill>
                <a:latin typeface="Arial"/>
                <a:ea typeface="ヒラギノ角ゴ ProN W3"/>
              </a:rPr>
              <a:t>facility.unavco.org</a:t>
            </a:r>
            <a:r>
              <a:rPr lang="en-US" sz="1600" dirty="0">
                <a:solidFill>
                  <a:srgbClr val="000000"/>
                </a:solidFill>
                <a:latin typeface="Arial"/>
                <a:ea typeface="ヒラギノ角ゴ ProN W3"/>
              </a:rPr>
              <a:t>/</a:t>
            </a:r>
            <a:r>
              <a:rPr lang="en-US" sz="1600" dirty="0" err="1">
                <a:solidFill>
                  <a:srgbClr val="000000"/>
                </a:solidFill>
                <a:latin typeface="Arial"/>
                <a:ea typeface="ヒラギノ角ゴ ProN W3"/>
              </a:rPr>
              <a:t>gsacws</a:t>
            </a:r>
            <a:endParaRPr dirty="0"/>
          </a:p>
        </p:txBody>
      </p:sp>
      <p:sp>
        <p:nvSpPr>
          <p:cNvPr id="285"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86"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Information Page, 4</a:t>
            </a:r>
            <a:endParaRPr/>
          </a:p>
        </p:txBody>
      </p:sp>
      <p:sp>
        <p:nvSpPr>
          <p:cNvPr id="288" name="CustomShape 2"/>
          <p:cNvSpPr/>
          <p:nvPr/>
        </p:nvSpPr>
        <p:spPr>
          <a:xfrm>
            <a:off x="587520" y="1005840"/>
            <a:ext cx="8046360" cy="5196600"/>
          </a:xfrm>
          <a:prstGeom prst="rect">
            <a:avLst/>
          </a:prstGeom>
          <a:noFill/>
        </p:spPr>
        <p:txBody>
          <a:bodyPr lIns="90000" tIns="45000" rIns="90000" bIns="45000"/>
          <a:lstStyle/>
          <a:p>
            <a:pPr>
              <a:lnSpc>
                <a:spcPct val="100000"/>
              </a:lnSpc>
            </a:pPr>
            <a:r>
              <a:rPr lang="en-US" sz="1600">
                <a:solidFill>
                  <a:srgbClr val="000000"/>
                </a:solidFill>
                <a:latin typeface="Arial"/>
                <a:ea typeface="ヒラギノ角ゴ ProN W3"/>
              </a:rPr>
              <a:t>The </a:t>
            </a:r>
            <a:r>
              <a:rPr lang="en-US" sz="1600">
                <a:solidFill>
                  <a:srgbClr val="0047FF"/>
                </a:solidFill>
                <a:latin typeface="Arial"/>
                <a:ea typeface="ヒラギノ角ゴ ProN W3"/>
              </a:rPr>
              <a:t>Information</a:t>
            </a:r>
            <a:r>
              <a:rPr lang="en-US" sz="1600">
                <a:solidFill>
                  <a:srgbClr val="000000"/>
                </a:solidFill>
                <a:latin typeface="Arial"/>
                <a:ea typeface="ヒラギノ角ゴ ProN W3"/>
              </a:rPr>
              <a:t> page has Site query API arguments:</a:t>
            </a:r>
            <a:endParaRPr/>
          </a:p>
        </p:txBody>
      </p:sp>
      <p:sp>
        <p:nvSpPr>
          <p:cNvPr id="28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90" name="CustomShape 4"/>
          <p:cNvSpPr/>
          <p:nvPr/>
        </p:nvSpPr>
        <p:spPr>
          <a:xfrm>
            <a:off x="355680" y="2717640"/>
            <a:ext cx="8254440" cy="914400"/>
          </a:xfrm>
          <a:prstGeom prst="rect">
            <a:avLst/>
          </a:prstGeom>
          <a:noFill/>
        </p:spPr>
      </p:sp>
      <p:pic>
        <p:nvPicPr>
          <p:cNvPr id="291" name="Picture 290"/>
          <p:cNvPicPr/>
          <p:nvPr/>
        </p:nvPicPr>
        <p:blipFill>
          <a:blip r:embed="rId2"/>
          <a:stretch>
            <a:fillRect/>
          </a:stretch>
        </p:blipFill>
        <p:spPr>
          <a:xfrm>
            <a:off x="689400" y="1410480"/>
            <a:ext cx="7717680" cy="53402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Information Page, 5</a:t>
            </a:r>
            <a:endParaRPr/>
          </a:p>
        </p:txBody>
      </p:sp>
      <p:sp>
        <p:nvSpPr>
          <p:cNvPr id="293" name="CustomShape 2"/>
          <p:cNvSpPr/>
          <p:nvPr/>
        </p:nvSpPr>
        <p:spPr>
          <a:xfrm>
            <a:off x="587520" y="1005840"/>
            <a:ext cx="8046360" cy="5196600"/>
          </a:xfrm>
          <a:prstGeom prst="rect">
            <a:avLst/>
          </a:prstGeom>
          <a:noFill/>
        </p:spPr>
        <p:txBody>
          <a:bodyPr lIns="90000" tIns="45000" rIns="90000" bIns="45000"/>
          <a:lstStyle/>
          <a:p>
            <a:pPr>
              <a:lnSpc>
                <a:spcPct val="100000"/>
              </a:lnSpc>
            </a:pPr>
            <a:r>
              <a:rPr lang="en-US" sz="1600">
                <a:solidFill>
                  <a:srgbClr val="000000"/>
                </a:solidFill>
                <a:latin typeface="Arial"/>
                <a:ea typeface="ヒラギノ角ゴ ProN W3"/>
              </a:rPr>
              <a:t>The </a:t>
            </a:r>
            <a:r>
              <a:rPr lang="en-US" sz="1600">
                <a:solidFill>
                  <a:srgbClr val="0047FF"/>
                </a:solidFill>
                <a:latin typeface="Arial"/>
                <a:ea typeface="ヒラギノ角ゴ ProN W3"/>
              </a:rPr>
              <a:t>Information</a:t>
            </a:r>
            <a:r>
              <a:rPr lang="en-US" sz="1600">
                <a:solidFill>
                  <a:srgbClr val="000000"/>
                </a:solidFill>
                <a:latin typeface="Arial"/>
                <a:ea typeface="ヒラギノ角ゴ ProN W3"/>
              </a:rPr>
              <a:t> page has File query API arguments:</a:t>
            </a:r>
            <a:endParaRPr/>
          </a:p>
        </p:txBody>
      </p:sp>
      <p:sp>
        <p:nvSpPr>
          <p:cNvPr id="29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95" name="CustomShape 4"/>
          <p:cNvSpPr/>
          <p:nvPr/>
        </p:nvSpPr>
        <p:spPr>
          <a:xfrm>
            <a:off x="355680" y="2717640"/>
            <a:ext cx="8254440" cy="914400"/>
          </a:xfrm>
          <a:prstGeom prst="rect">
            <a:avLst/>
          </a:prstGeom>
          <a:noFill/>
        </p:spPr>
      </p:sp>
      <p:pic>
        <p:nvPicPr>
          <p:cNvPr id="296" name="Picture 295"/>
          <p:cNvPicPr/>
          <p:nvPr/>
        </p:nvPicPr>
        <p:blipFill>
          <a:blip r:embed="rId2"/>
          <a:stretch>
            <a:fillRect/>
          </a:stretch>
        </p:blipFill>
        <p:spPr>
          <a:xfrm>
            <a:off x="687960" y="1484280"/>
            <a:ext cx="8008920" cy="50565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Information Page, 6</a:t>
            </a:r>
            <a:endParaRPr/>
          </a:p>
        </p:txBody>
      </p:sp>
      <p:sp>
        <p:nvSpPr>
          <p:cNvPr id="298" name="CustomShape 2"/>
          <p:cNvSpPr/>
          <p:nvPr/>
        </p:nvSpPr>
        <p:spPr>
          <a:xfrm>
            <a:off x="587520" y="1005840"/>
            <a:ext cx="8046360" cy="5196600"/>
          </a:xfrm>
          <a:prstGeom prst="rect">
            <a:avLst/>
          </a:prstGeom>
          <a:noFill/>
        </p:spPr>
        <p:txBody>
          <a:bodyPr lIns="90000" tIns="45000" rIns="90000" bIns="45000"/>
          <a:lstStyle/>
          <a:p>
            <a:pPr>
              <a:lnSpc>
                <a:spcPct val="100000"/>
              </a:lnSpc>
            </a:pPr>
            <a:r>
              <a:rPr lang="en-US" sz="1600">
                <a:solidFill>
                  <a:srgbClr val="000000"/>
                </a:solidFill>
                <a:latin typeface="Arial"/>
                <a:ea typeface="ヒラギノ角ゴ ProN W3"/>
              </a:rPr>
              <a:t>The </a:t>
            </a:r>
            <a:r>
              <a:rPr lang="en-US" sz="1600">
                <a:solidFill>
                  <a:srgbClr val="0047FF"/>
                </a:solidFill>
                <a:latin typeface="Arial"/>
                <a:ea typeface="ヒラギノ角ゴ ProN W3"/>
              </a:rPr>
              <a:t>Information</a:t>
            </a:r>
            <a:r>
              <a:rPr lang="en-US" sz="1600">
                <a:solidFill>
                  <a:srgbClr val="000000"/>
                </a:solidFill>
                <a:latin typeface="Arial"/>
                <a:ea typeface="ヒラギノ角ゴ ProN W3"/>
              </a:rPr>
              <a:t> page has </a:t>
            </a:r>
            <a:endParaRPr/>
          </a:p>
          <a:p>
            <a:pPr>
              <a:lnSpc>
                <a:spcPct val="100000"/>
              </a:lnSpc>
            </a:pPr>
            <a:r>
              <a:rPr lang="en-US" sz="1600">
                <a:solidFill>
                  <a:srgbClr val="000000"/>
                </a:solidFill>
                <a:latin typeface="Arial"/>
                <a:ea typeface="ヒラギノ角ゴ ProN W3"/>
              </a:rPr>
              <a:t>Output Types (Results Formats) API arguments:</a:t>
            </a:r>
            <a:endParaRPr/>
          </a:p>
        </p:txBody>
      </p:sp>
      <p:sp>
        <p:nvSpPr>
          <p:cNvPr id="299"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300" name="CustomShape 4"/>
          <p:cNvSpPr/>
          <p:nvPr/>
        </p:nvSpPr>
        <p:spPr>
          <a:xfrm>
            <a:off x="355680" y="2717640"/>
            <a:ext cx="8254440" cy="914400"/>
          </a:xfrm>
          <a:prstGeom prst="rect">
            <a:avLst/>
          </a:prstGeom>
          <a:noFill/>
        </p:spPr>
      </p:sp>
      <p:pic>
        <p:nvPicPr>
          <p:cNvPr id="301" name="Picture 300"/>
          <p:cNvPicPr/>
          <p:nvPr/>
        </p:nvPicPr>
        <p:blipFill>
          <a:blip r:embed="rId2"/>
          <a:stretch>
            <a:fillRect/>
          </a:stretch>
        </p:blipFill>
        <p:spPr>
          <a:xfrm>
            <a:off x="5212080" y="731880"/>
            <a:ext cx="3145680" cy="59436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the API</a:t>
            </a:r>
            <a:endParaRPr/>
          </a:p>
        </p:txBody>
      </p:sp>
      <p:sp>
        <p:nvSpPr>
          <p:cNvPr id="303" name="CustomShape 2"/>
          <p:cNvSpPr/>
          <p:nvPr/>
        </p:nvSpPr>
        <p:spPr>
          <a:xfrm>
            <a:off x="695520" y="992160"/>
            <a:ext cx="7863480" cy="5436360"/>
          </a:xfrm>
          <a:prstGeom prst="rect">
            <a:avLst/>
          </a:prstGeom>
          <a:noFill/>
        </p:spPr>
        <p:txBody>
          <a:bodyPr lIns="90000" tIns="45000" rIns="90000" bIns="45000"/>
          <a:lstStyle/>
          <a:p>
            <a:r>
              <a:rPr lang="en-US" sz="1600">
                <a:solidFill>
                  <a:srgbClr val="414141"/>
                </a:solidFill>
                <a:latin typeface="Arial"/>
                <a:ea typeface="ヒラギノ角ゴ ProN W3"/>
              </a:rPr>
              <a:t>GSAC has a complete RESTful API (application interface).   You compose a URL to do queries and choose a format for the results, without using the GSAC UI web page forms.  This allows programmatic (computer) queries.</a:t>
            </a:r>
            <a:endParaRPr/>
          </a:p>
          <a:p>
            <a:endParaRPr/>
          </a:p>
          <a:p>
            <a:r>
              <a:rPr lang="en-US" sz="1600">
                <a:solidFill>
                  <a:srgbClr val="414141"/>
                </a:solidFill>
                <a:latin typeface="Arial"/>
                <a:ea typeface="ヒラギノ角ゴ ProN W3"/>
              </a:rPr>
              <a:t>http://facility.unavco.org/gsacws/gsacapi/site/search?</a:t>
            </a:r>
            <a:r>
              <a:rPr lang="en-US" sz="1600">
                <a:solidFill>
                  <a:srgbClr val="0047FF"/>
                </a:solidFill>
                <a:latin typeface="Arial"/>
                <a:ea typeface="ヒラギノ角ゴ ProN W3"/>
              </a:rPr>
              <a:t>site.code</a:t>
            </a:r>
            <a:r>
              <a:rPr lang="en-US" sz="1600">
                <a:solidFill>
                  <a:srgbClr val="414141"/>
                </a:solidFill>
                <a:latin typeface="Arial"/>
                <a:ea typeface="ヒラギノ角ゴ ProN W3"/>
              </a:rPr>
              <a:t>=P210</a:t>
            </a:r>
            <a:endParaRPr/>
          </a:p>
          <a:p>
            <a:endParaRPr/>
          </a:p>
          <a:p>
            <a:r>
              <a:rPr lang="en-US" sz="1600">
                <a:solidFill>
                  <a:srgbClr val="414141"/>
                </a:solidFill>
                <a:latin typeface="Arial"/>
                <a:ea typeface="ヒラギノ角ゴ ProN W3"/>
              </a:rPr>
              <a:t>http://facility.unavco.org/gsacws/gsacapi/site/search?</a:t>
            </a:r>
            <a:r>
              <a:rPr lang="en-US" sz="1600">
                <a:solidFill>
                  <a:srgbClr val="0047FF"/>
                </a:solidFill>
                <a:latin typeface="Arial"/>
                <a:ea typeface="ヒラギノ角ゴ ProN W3"/>
              </a:rPr>
              <a:t>site.code</a:t>
            </a:r>
            <a:r>
              <a:rPr lang="en-US" sz="1600">
                <a:solidFill>
                  <a:srgbClr val="414141"/>
                </a:solidFill>
                <a:latin typeface="Arial"/>
                <a:ea typeface="ヒラギノ角ゴ ProN W3"/>
              </a:rPr>
              <a:t>=P210&amp;</a:t>
            </a:r>
            <a:r>
              <a:rPr lang="en-US" sz="1600">
                <a:solidFill>
                  <a:srgbClr val="0047FF"/>
                </a:solidFill>
                <a:latin typeface="Arial"/>
                <a:ea typeface="ヒラギノ角ゴ ProN W3"/>
              </a:rPr>
              <a:t>output=site.snx</a:t>
            </a:r>
            <a:endParaRPr/>
          </a:p>
          <a:p>
            <a:endParaRPr/>
          </a:p>
          <a:p>
            <a:r>
              <a:rPr lang="en-US" sz="1600" u="sng">
                <a:solidFill>
                  <a:srgbClr val="414141"/>
                </a:solidFill>
                <a:latin typeface="Arial"/>
                <a:ea typeface="ヒラギノ角ゴ ProN W3"/>
                <a:hlinkClick r:id="rId2"/>
              </a:rPr>
              <a:t>http://facility.unavco.org/gsacws/gsacapi/file/search?site.group=COCONet&amp;output</a:t>
            </a:r>
            <a:r>
              <a:rPr lang="en-US" sz="1600">
                <a:solidFill>
                  <a:srgbClr val="414141"/>
                </a:solidFill>
                <a:latin typeface="Arial"/>
                <a:ea typeface="ヒラギノ角ゴ ProN W3"/>
              </a:rPr>
              <a:t>=</a:t>
            </a:r>
            <a:endParaRPr/>
          </a:p>
          <a:p>
            <a:r>
              <a:rPr lang="en-US" sz="1600">
                <a:solidFill>
                  <a:srgbClr val="414141"/>
                </a:solidFill>
                <a:latin typeface="Arial"/>
                <a:ea typeface="ヒラギノ角ゴ ProN W3"/>
              </a:rPr>
              <a:t>file.csv&amp;</a:t>
            </a:r>
            <a:r>
              <a:rPr lang="en-US" sz="1600">
                <a:solidFill>
                  <a:srgbClr val="0047FF"/>
                </a:solidFill>
                <a:latin typeface="Arial"/>
                <a:ea typeface="ヒラギノ角ゴ ProN W3"/>
              </a:rPr>
              <a:t>file.datadate.from</a:t>
            </a:r>
            <a:r>
              <a:rPr lang="en-US" sz="1600">
                <a:solidFill>
                  <a:srgbClr val="414141"/>
                </a:solidFill>
                <a:latin typeface="Arial"/>
                <a:ea typeface="ヒラギノ角ゴ ProN W3"/>
              </a:rPr>
              <a:t>=2013-11-01&amp;</a:t>
            </a:r>
            <a:r>
              <a:rPr lang="en-US" sz="1600">
                <a:solidFill>
                  <a:srgbClr val="0047FF"/>
                </a:solidFill>
                <a:latin typeface="Arial"/>
                <a:ea typeface="ヒラギノ角ゴ ProN W3"/>
              </a:rPr>
              <a:t>file.datadate.to</a:t>
            </a:r>
            <a:r>
              <a:rPr lang="en-US" sz="1600">
                <a:solidFill>
                  <a:srgbClr val="414141"/>
                </a:solidFill>
                <a:latin typeface="Arial"/>
                <a:ea typeface="ヒラギノ角ゴ ProN W3"/>
              </a:rPr>
              <a:t>=2014-01-31&amp; </a:t>
            </a:r>
            <a:r>
              <a:rPr lang="en-US" sz="1600">
                <a:solidFill>
                  <a:srgbClr val="0047FF"/>
                </a:solidFill>
                <a:latin typeface="Arial"/>
                <a:ea typeface="ヒラギノ角ゴ ProN W3"/>
              </a:rPr>
              <a:t>site.interval</a:t>
            </a:r>
            <a:r>
              <a:rPr lang="en-US" sz="1600">
                <a:solidFill>
                  <a:srgbClr val="000000"/>
                </a:solidFill>
                <a:latin typeface="Arial"/>
                <a:ea typeface="ヒラギノ角ゴ ProN W3"/>
              </a:rPr>
              <a:t>=interval.normal</a:t>
            </a:r>
            <a:r>
              <a:rPr lang="en-US" sz="1600">
                <a:solidFill>
                  <a:srgbClr val="414141"/>
                </a:solidFill>
                <a:latin typeface="Arial"/>
                <a:ea typeface="ヒラギノ角ゴ ProN W3"/>
              </a:rPr>
              <a:t>&amp;</a:t>
            </a:r>
            <a:r>
              <a:rPr lang="en-US" sz="1600">
                <a:solidFill>
                  <a:srgbClr val="0047FF"/>
                </a:solidFill>
                <a:latin typeface="Arial"/>
                <a:ea typeface="ヒラギノ角ゴ ProN W3"/>
              </a:rPr>
              <a:t>limit</a:t>
            </a:r>
            <a:r>
              <a:rPr lang="en-US" sz="1600">
                <a:solidFill>
                  <a:srgbClr val="414141"/>
                </a:solidFill>
                <a:latin typeface="Arial"/>
                <a:ea typeface="ヒラギノ角ゴ ProN W3"/>
              </a:rPr>
              <a:t>=100 &gt; </a:t>
            </a:r>
            <a:endParaRPr/>
          </a:p>
          <a:p>
            <a:r>
              <a:rPr lang="en-US" sz="1600">
                <a:solidFill>
                  <a:srgbClr val="414141"/>
                </a:solidFill>
                <a:latin typeface="Arial"/>
                <a:ea typeface="ヒラギノ角ゴ ProN W3"/>
              </a:rPr>
              <a:t>coconet_2013Nov-2014Jan_file_metadata.csv</a:t>
            </a:r>
            <a:endParaRPr/>
          </a:p>
          <a:p>
            <a:endParaRPr/>
          </a:p>
          <a:p>
            <a:r>
              <a:rPr lang="en-US" sz="1600">
                <a:solidFill>
                  <a:srgbClr val="414141"/>
                </a:solidFill>
                <a:latin typeface="Arial"/>
                <a:ea typeface="ヒラギノ角ゴ ProN W3"/>
              </a:rPr>
              <a:t>With the </a:t>
            </a:r>
            <a:r>
              <a:rPr lang="en-US" sz="1600">
                <a:solidFill>
                  <a:srgbClr val="33CC66"/>
                </a:solidFill>
                <a:latin typeface="Arial"/>
                <a:ea typeface="ヒラギノ角ゴ ProN W3"/>
              </a:rPr>
              <a:t>Linux “curl” utility</a:t>
            </a:r>
            <a:r>
              <a:rPr lang="en-US" sz="1600">
                <a:solidFill>
                  <a:srgbClr val="414141"/>
                </a:solidFill>
                <a:latin typeface="Arial"/>
                <a:ea typeface="ヒラギノ角ゴ ProN W3"/>
              </a:rPr>
              <a:t>:</a:t>
            </a:r>
            <a:endParaRPr/>
          </a:p>
          <a:p>
            <a:endParaRPr/>
          </a:p>
          <a:p>
            <a:r>
              <a:rPr lang="en-US" sz="1500">
                <a:solidFill>
                  <a:srgbClr val="414141"/>
                </a:solidFill>
                <a:latin typeface="Arial"/>
                <a:ea typeface="ヒラギノ角ゴ ProN W3"/>
              </a:rPr>
              <a:t>&gt;</a:t>
            </a:r>
            <a:r>
              <a:rPr lang="en-US" sz="1500">
                <a:solidFill>
                  <a:srgbClr val="33CC66"/>
                </a:solidFill>
                <a:latin typeface="Arial"/>
                <a:ea typeface="ヒラギノ角ゴ ProN W3"/>
              </a:rPr>
              <a:t> curl </a:t>
            </a:r>
            <a:r>
              <a:rPr lang="en-US" sz="1500">
                <a:solidFill>
                  <a:srgbClr val="414141"/>
                </a:solidFill>
                <a:latin typeface="Arial"/>
                <a:ea typeface="ヒラギノ角ゴ ProN W3"/>
              </a:rPr>
              <a:t>“</a:t>
            </a:r>
            <a:r>
              <a:rPr lang="en-US" sz="1500" u="sng">
                <a:solidFill>
                  <a:srgbClr val="414141"/>
                </a:solidFill>
                <a:latin typeface="Arial"/>
                <a:ea typeface="ヒラギノ角ゴ ProN W3"/>
                <a:hlinkClick r:id="rId3"/>
              </a:rPr>
              <a:t>http://facility.unavco.org/gsacws/gsacapi/site/search?site.code=P210</a:t>
            </a:r>
            <a:r>
              <a:rPr lang="en-US" sz="1500">
                <a:solidFill>
                  <a:srgbClr val="414141"/>
                </a:solidFill>
                <a:latin typeface="Arial"/>
                <a:ea typeface="ヒラギノ角ゴ ProN W3"/>
              </a:rPr>
              <a:t>“</a:t>
            </a:r>
            <a:endParaRPr/>
          </a:p>
          <a:p>
            <a:endParaRPr/>
          </a:p>
          <a:p>
            <a:r>
              <a:rPr lang="en-US" sz="1600">
                <a:solidFill>
                  <a:srgbClr val="414141"/>
                </a:solidFill>
                <a:latin typeface="Arial"/>
                <a:ea typeface="ヒラギノ角ゴ ProN W3"/>
              </a:rPr>
              <a:t>you can run all GSAC requests from a command line, or in a script, with no browser.</a:t>
            </a:r>
            <a:endParaRPr/>
          </a:p>
          <a:p>
            <a:endParaRPr/>
          </a:p>
          <a:p>
            <a:pPr>
              <a:lnSpc>
                <a:spcPct val="100000"/>
              </a:lnSpc>
            </a:pPr>
            <a:r>
              <a:rPr lang="en-US" sz="1600">
                <a:solidFill>
                  <a:srgbClr val="414141"/>
                </a:solidFill>
                <a:latin typeface="Arial"/>
                <a:ea typeface="ヒラギノ角ゴ ProN W3"/>
              </a:rPr>
              <a:t>See the </a:t>
            </a:r>
            <a:r>
              <a:rPr lang="en-US" sz="1600" i="1">
                <a:solidFill>
                  <a:srgbClr val="414141"/>
                </a:solidFill>
                <a:latin typeface="Arial"/>
                <a:ea typeface="ヒラギノ角ゴ ProN W3"/>
              </a:rPr>
              <a:t>User Guide for GSAC Geoscience Data Repositories</a:t>
            </a:r>
            <a:r>
              <a:rPr lang="en-US" sz="1600">
                <a:solidFill>
                  <a:srgbClr val="414141"/>
                </a:solidFill>
                <a:latin typeface="Arial"/>
                <a:ea typeface="ヒラギノ角ゴ ProN W3"/>
              </a:rPr>
              <a:t> on the UNAVCO GSAC website for complete details. </a:t>
            </a:r>
            <a:endParaRPr/>
          </a:p>
        </p:txBody>
      </p:sp>
      <p:sp>
        <p:nvSpPr>
          <p:cNvPr id="304"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305"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3197520" y="182880"/>
            <a:ext cx="53946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the client program</a:t>
            </a:r>
            <a:endParaRPr/>
          </a:p>
        </p:txBody>
      </p:sp>
      <p:sp>
        <p:nvSpPr>
          <p:cNvPr id="307" name="CustomShape 2"/>
          <p:cNvSpPr/>
          <p:nvPr/>
        </p:nvSpPr>
        <p:spPr>
          <a:xfrm>
            <a:off x="587520" y="1136160"/>
            <a:ext cx="8046360" cy="5066280"/>
          </a:xfrm>
          <a:prstGeom prst="rect">
            <a:avLst/>
          </a:prstGeom>
          <a:noFill/>
        </p:spPr>
        <p:txBody>
          <a:bodyPr lIns="90000" tIns="45000" rIns="90000" bIns="45000"/>
          <a:lstStyle/>
          <a:p>
            <a:pPr>
              <a:lnSpc>
                <a:spcPct val="100000"/>
              </a:lnSpc>
            </a:pPr>
            <a:r>
              <a:rPr lang="en-US" sz="1600">
                <a:solidFill>
                  <a:srgbClr val="000000"/>
                </a:solidFill>
                <a:latin typeface="Arial"/>
                <a:ea typeface="ヒラギノ角ゴ ProN W3"/>
              </a:rPr>
              <a:t>There is a GSAC client program (gsacclient.jar) for programmatic searches of a GSAC repository and to download files. The GSAC client is available as part of the GSAC package.  </a:t>
            </a:r>
            <a:endParaRPr/>
          </a:p>
          <a:p>
            <a:pPr>
              <a:lnSpc>
                <a:spcPct val="100000"/>
              </a:lnSpc>
            </a:pPr>
            <a:endParaRPr/>
          </a:p>
          <a:p>
            <a:pPr>
              <a:lnSpc>
                <a:spcPct val="100000"/>
              </a:lnSpc>
            </a:pPr>
            <a:r>
              <a:rPr lang="en-US" sz="1600">
                <a:solidFill>
                  <a:srgbClr val="000000"/>
                </a:solidFill>
                <a:latin typeface="Arial"/>
                <a:ea typeface="ヒラギノ角ゴ ProN W3"/>
              </a:rPr>
              <a:t>This program is an alternative on Windows for the use of 'curl' commands on Linux.</a:t>
            </a:r>
            <a:endParaRPr/>
          </a:p>
          <a:p>
            <a:pPr>
              <a:lnSpc>
                <a:spcPct val="100000"/>
              </a:lnSpc>
            </a:pPr>
            <a:r>
              <a:rPr lang="en-US" sz="1600">
                <a:solidFill>
                  <a:srgbClr val="000000"/>
                </a:solidFill>
                <a:latin typeface="Arial"/>
                <a:ea typeface="ヒラギノ角ゴ ProN W3"/>
              </a:rPr>
              <a:t>The client may be run on Linux also.</a:t>
            </a:r>
            <a:endParaRPr/>
          </a:p>
          <a:p>
            <a:pPr>
              <a:lnSpc>
                <a:spcPct val="100000"/>
              </a:lnSpc>
            </a:pPr>
            <a:endParaRPr/>
          </a:p>
          <a:p>
            <a:pPr>
              <a:lnSpc>
                <a:spcPct val="100000"/>
              </a:lnSpc>
            </a:pPr>
            <a:r>
              <a:rPr lang="en-US" sz="1600">
                <a:solidFill>
                  <a:srgbClr val="000000"/>
                </a:solidFill>
                <a:latin typeface="Arial"/>
                <a:ea typeface="ヒラギノ角ゴ ProN W3"/>
              </a:rPr>
              <a:t>On a command line:</a:t>
            </a:r>
            <a:endParaRPr/>
          </a:p>
          <a:p>
            <a:pPr>
              <a:lnSpc>
                <a:spcPct val="100000"/>
              </a:lnSpc>
            </a:pPr>
            <a:endParaRPr/>
          </a:p>
          <a:p>
            <a:pPr>
              <a:lnSpc>
                <a:spcPct val="100000"/>
              </a:lnSpc>
            </a:pPr>
            <a:r>
              <a:rPr lang="en-US" sz="1500">
                <a:solidFill>
                  <a:srgbClr val="000000"/>
                </a:solidFill>
                <a:latin typeface="Courier 10 Pitch"/>
                <a:ea typeface="ヒラギノ角ゴ ProN W3"/>
              </a:rPr>
              <a:t>&gt; gsacclient.sh -server http://facility.unavco.org/gsacws </a:t>
            </a:r>
            <a:endParaRPr/>
          </a:p>
          <a:p>
            <a:pPr>
              <a:lnSpc>
                <a:spcPct val="100000"/>
              </a:lnSpc>
            </a:pPr>
            <a:r>
              <a:rPr lang="en-US" sz="1500">
                <a:solidFill>
                  <a:srgbClr val="000000"/>
                </a:solidFill>
                <a:latin typeface="Courier 10 Pitch"/>
                <a:ea typeface="ヒラギノ角ゴ ProN W3"/>
              </a:rPr>
              <a:t>  -site.code P120</a:t>
            </a:r>
            <a:endParaRPr/>
          </a:p>
          <a:p>
            <a:pPr>
              <a:lnSpc>
                <a:spcPct val="100000"/>
              </a:lnSpc>
            </a:pPr>
            <a:endParaRPr/>
          </a:p>
          <a:p>
            <a:pPr>
              <a:lnSpc>
                <a:spcPct val="100000"/>
              </a:lnSpc>
            </a:pPr>
            <a:r>
              <a:rPr lang="en-US" sz="1500">
                <a:solidFill>
                  <a:srgbClr val="000000"/>
                </a:solidFill>
                <a:latin typeface="Courier 10 Pitch"/>
                <a:ea typeface="ヒラギノ角ゴ ProN W3"/>
              </a:rPr>
              <a:t>&gt; gsacclient.sh -server http://facility.unavco.org/gsacws       </a:t>
            </a:r>
            <a:endParaRPr/>
          </a:p>
          <a:p>
            <a:pPr>
              <a:lnSpc>
                <a:spcPct val="100000"/>
              </a:lnSpc>
            </a:pPr>
            <a:r>
              <a:rPr lang="en-US" sz="1500">
                <a:solidFill>
                  <a:srgbClr val="000000"/>
                </a:solidFill>
                <a:latin typeface="Courier 10 Pitch"/>
                <a:ea typeface="ヒラギノ角ゴ ProN W3"/>
              </a:rPr>
              <a:t>  -site.code P120 -output site.snx</a:t>
            </a:r>
            <a:endParaRPr/>
          </a:p>
          <a:p>
            <a:pPr>
              <a:lnSpc>
                <a:spcPct val="100000"/>
              </a:lnSpc>
            </a:pPr>
            <a:endParaRPr/>
          </a:p>
          <a:p>
            <a:pPr>
              <a:lnSpc>
                <a:spcPct val="100000"/>
              </a:lnSpc>
            </a:pPr>
            <a:r>
              <a:rPr lang="en-US" sz="1500">
                <a:solidFill>
                  <a:srgbClr val="000000"/>
                </a:solidFill>
                <a:latin typeface="Courier 10 Pitch"/>
                <a:ea typeface="ヒラギノ角ゴ ProN W3"/>
              </a:rPr>
              <a:t>&gt; gsacclient.sh  -file site.code p123    -file.datadate.from 2010-09-01    -file.datadate.to 2010-09-15 	-output file.url</a:t>
            </a:r>
            <a:endParaRPr/>
          </a:p>
          <a:p>
            <a:pPr>
              <a:lnSpc>
                <a:spcPct val="100000"/>
              </a:lnSpc>
            </a:pPr>
            <a:endParaRPr/>
          </a:p>
          <a:p>
            <a:pPr>
              <a:lnSpc>
                <a:spcPct val="100000"/>
              </a:lnSpc>
            </a:pPr>
            <a:r>
              <a:rPr lang="en-US" sz="1600">
                <a:solidFill>
                  <a:srgbClr val="414141"/>
                </a:solidFill>
                <a:latin typeface="Arial"/>
                <a:ea typeface="ヒラギノ角ゴ ProN W3"/>
              </a:rPr>
              <a:t>See the </a:t>
            </a:r>
            <a:r>
              <a:rPr lang="en-US" sz="1600" i="1">
                <a:solidFill>
                  <a:srgbClr val="414141"/>
                </a:solidFill>
                <a:latin typeface="Arial"/>
                <a:ea typeface="ヒラギノ角ゴ ProN W3"/>
              </a:rPr>
              <a:t>User Guide for GSAC Geoscience Data Repositories</a:t>
            </a:r>
            <a:r>
              <a:rPr lang="en-US" sz="1600">
                <a:solidFill>
                  <a:srgbClr val="414141"/>
                </a:solidFill>
                <a:latin typeface="Arial"/>
                <a:ea typeface="ヒラギノ角ゴ ProN W3"/>
              </a:rPr>
              <a:t> on the UNAVCO GSAC website for complete details. </a:t>
            </a:r>
            <a:endParaRPr/>
          </a:p>
        </p:txBody>
      </p:sp>
      <p:sp>
        <p:nvSpPr>
          <p:cNvPr id="308"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309" name="CustomShape 4"/>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3200400" y="182880"/>
            <a:ext cx="5254236" cy="529560"/>
          </a:xfrm>
          <a:prstGeom prst="rect">
            <a:avLst/>
          </a:prstGeom>
          <a:noFill/>
        </p:spPr>
        <p:txBody>
          <a:bodyPr lIns="64440" tIns="32040" rIns="64440" bIns="32040" anchor="ctr"/>
          <a:lstStyle/>
          <a:p>
            <a:pPr>
              <a:lnSpc>
                <a:spcPct val="100000"/>
              </a:lnSpc>
            </a:pPr>
            <a:r>
              <a:rPr lang="en-US" sz="2600" dirty="0">
                <a:solidFill>
                  <a:srgbClr val="280099"/>
                </a:solidFill>
                <a:latin typeface="Gill Sans Light"/>
                <a:ea typeface="ヒラギノ角ゴ ProN W3"/>
              </a:rPr>
              <a:t>GSAC: </a:t>
            </a:r>
            <a:r>
              <a:rPr lang="en-US" sz="2600" dirty="0">
                <a:solidFill>
                  <a:srgbClr val="280099"/>
                </a:solidFill>
                <a:latin typeface="Gill Sans Light"/>
                <a:ea typeface="ヒラギノ角ゴ ProN W3"/>
              </a:rPr>
              <a:t> </a:t>
            </a:r>
            <a:r>
              <a:rPr lang="en-US" sz="2600" dirty="0" smtClean="0">
                <a:solidFill>
                  <a:srgbClr val="280099"/>
                </a:solidFill>
                <a:latin typeface="Gill Sans Light"/>
                <a:ea typeface="ヒラギノ角ゴ ProN W3"/>
              </a:rPr>
              <a:t>t</a:t>
            </a:r>
            <a:r>
              <a:rPr lang="en-US" sz="2600" dirty="0" smtClean="0">
                <a:solidFill>
                  <a:srgbClr val="280099"/>
                </a:solidFill>
                <a:latin typeface="Gill Sans Light"/>
                <a:ea typeface="ヒラギノ角ゴ ProN W3"/>
              </a:rPr>
              <a:t>he GSAC email discussion list</a:t>
            </a:r>
            <a:r>
              <a:rPr lang="en-US" sz="2600" dirty="0" smtClean="0">
                <a:solidFill>
                  <a:srgbClr val="280099"/>
                </a:solidFill>
                <a:latin typeface="Gill Sans Light"/>
                <a:ea typeface="ヒラギノ角ゴ ProN W3"/>
              </a:rPr>
              <a:t> </a:t>
            </a:r>
            <a:endParaRPr dirty="0"/>
          </a:p>
        </p:txBody>
      </p:sp>
      <p:sp>
        <p:nvSpPr>
          <p:cNvPr id="311" name="CustomShape 2"/>
          <p:cNvSpPr/>
          <p:nvPr/>
        </p:nvSpPr>
        <p:spPr>
          <a:xfrm>
            <a:off x="731520" y="1926863"/>
            <a:ext cx="7863480" cy="3152702"/>
          </a:xfrm>
          <a:prstGeom prst="rect">
            <a:avLst/>
          </a:prstGeom>
          <a:noFill/>
        </p:spPr>
        <p:txBody>
          <a:bodyPr lIns="90000" tIns="45000" rIns="90000" bIns="45000"/>
          <a:lstStyle/>
          <a:p>
            <a:pPr>
              <a:lnSpc>
                <a:spcPct val="100000"/>
              </a:lnSpc>
            </a:pPr>
            <a:r>
              <a:rPr lang="en-US" sz="2000" dirty="0" smtClean="0"/>
              <a:t>The GSAC email discussion group </a:t>
            </a:r>
            <a:r>
              <a:rPr lang="en-US" sz="2000" dirty="0"/>
              <a:t>is for operators of GSAC, for exchange of news about </a:t>
            </a:r>
            <a:r>
              <a:rPr lang="en-US" sz="2000" dirty="0" smtClean="0"/>
              <a:t>GSAC</a:t>
            </a:r>
            <a:r>
              <a:rPr lang="en-US" sz="2000" dirty="0"/>
              <a:t> </a:t>
            </a:r>
            <a:r>
              <a:rPr lang="en-US" sz="2000" dirty="0" smtClean="0"/>
              <a:t>and </a:t>
            </a:r>
            <a:r>
              <a:rPr lang="en-US" sz="2000" dirty="0"/>
              <a:t>for suggestions and discussions of ideas about GSAC. </a:t>
            </a:r>
            <a:endParaRPr lang="en-US" sz="2000" dirty="0" smtClean="0"/>
          </a:p>
          <a:p>
            <a:pPr>
              <a:lnSpc>
                <a:spcPct val="100000"/>
              </a:lnSpc>
            </a:pPr>
            <a:endParaRPr lang="en-US" sz="2000" dirty="0">
              <a:solidFill>
                <a:srgbClr val="414141"/>
              </a:solidFill>
              <a:latin typeface="Arial"/>
              <a:ea typeface="ヒラギノ角ゴ ProN W3"/>
            </a:endParaRPr>
          </a:p>
          <a:p>
            <a:pPr>
              <a:lnSpc>
                <a:spcPct val="100000"/>
              </a:lnSpc>
            </a:pPr>
            <a:r>
              <a:rPr lang="en-US" sz="2000" dirty="0" smtClean="0">
                <a:solidFill>
                  <a:srgbClr val="414141"/>
                </a:solidFill>
                <a:latin typeface="Arial"/>
                <a:ea typeface="ヒラギノ角ゴ ProN W3"/>
              </a:rPr>
              <a:t>For how to join, see the web page</a:t>
            </a:r>
          </a:p>
          <a:p>
            <a:pPr algn="ctr">
              <a:lnSpc>
                <a:spcPct val="100000"/>
              </a:lnSpc>
            </a:pPr>
            <a:endParaRPr lang="en-US" sz="2000" dirty="0">
              <a:solidFill>
                <a:srgbClr val="414141"/>
              </a:solidFill>
              <a:latin typeface="Arial"/>
              <a:ea typeface="ヒラギノ角ゴ ProN W3"/>
            </a:endParaRPr>
          </a:p>
          <a:p>
            <a:pPr algn="ctr">
              <a:lnSpc>
                <a:spcPct val="100000"/>
              </a:lnSpc>
            </a:pPr>
            <a:r>
              <a:rPr lang="en-US" sz="2000" dirty="0">
                <a:solidFill>
                  <a:srgbClr val="414141"/>
                </a:solidFill>
                <a:ea typeface="ヒラギノ角ゴ ProN W3"/>
              </a:rPr>
              <a:t>http://</a:t>
            </a:r>
            <a:r>
              <a:rPr lang="en-US" sz="2000" dirty="0" err="1">
                <a:solidFill>
                  <a:srgbClr val="414141"/>
                </a:solidFill>
                <a:ea typeface="ヒラギノ角ゴ ProN W3"/>
              </a:rPr>
              <a:t>postal.unavco.org</a:t>
            </a:r>
            <a:r>
              <a:rPr lang="en-US" sz="2000" dirty="0">
                <a:solidFill>
                  <a:srgbClr val="414141"/>
                </a:solidFill>
                <a:ea typeface="ヒラギノ角ゴ ProN W3"/>
              </a:rPr>
              <a:t>/mailman/</a:t>
            </a:r>
            <a:r>
              <a:rPr lang="en-US" sz="2000" dirty="0" err="1">
                <a:solidFill>
                  <a:srgbClr val="414141"/>
                </a:solidFill>
                <a:ea typeface="ヒラギノ角ゴ ProN W3"/>
              </a:rPr>
              <a:t>listinfo</a:t>
            </a:r>
            <a:r>
              <a:rPr lang="en-US" sz="2000" dirty="0">
                <a:solidFill>
                  <a:srgbClr val="414141"/>
                </a:solidFill>
                <a:ea typeface="ヒラギノ角ゴ ProN W3"/>
              </a:rPr>
              <a:t>/</a:t>
            </a:r>
            <a:r>
              <a:rPr lang="en-US" sz="2000" dirty="0" err="1" smtClean="0">
                <a:solidFill>
                  <a:srgbClr val="414141"/>
                </a:solidFill>
                <a:ea typeface="ヒラギノ角ゴ ProN W3"/>
              </a:rPr>
              <a:t>gsac</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312"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3200400" y="182880"/>
            <a:ext cx="4937400" cy="529560"/>
          </a:xfrm>
          <a:prstGeom prst="rect">
            <a:avLst/>
          </a:prstGeom>
          <a:noFill/>
        </p:spPr>
        <p:txBody>
          <a:bodyPr lIns="64440" tIns="32040" rIns="64440" bIns="32040" anchor="ctr"/>
          <a:lstStyle/>
          <a:p>
            <a:pPr>
              <a:lnSpc>
                <a:spcPct val="100000"/>
              </a:lnSpc>
            </a:pPr>
            <a:endParaRPr dirty="0"/>
          </a:p>
        </p:txBody>
      </p:sp>
      <p:sp>
        <p:nvSpPr>
          <p:cNvPr id="314" name="CustomShape 2"/>
          <p:cNvSpPr/>
          <p:nvPr/>
        </p:nvSpPr>
        <p:spPr>
          <a:xfrm>
            <a:off x="731520" y="1280160"/>
            <a:ext cx="7863480" cy="2835000"/>
          </a:xfrm>
          <a:prstGeom prst="rect">
            <a:avLst/>
          </a:prstGeom>
          <a:noFill/>
        </p:spPr>
        <p:txBody>
          <a:bodyPr lIns="90000" tIns="45000" rIns="90000" bIns="45000"/>
          <a:lstStyle/>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315" name="CustomShape 3"/>
          <p:cNvSpPr/>
          <p:nvPr/>
        </p:nvSpPr>
        <p:spPr>
          <a:xfrm>
            <a:off x="731520" y="4403160"/>
            <a:ext cx="8046360" cy="1889640"/>
          </a:xfrm>
          <a:prstGeom prst="rect">
            <a:avLst/>
          </a:prstGeom>
          <a:noFill/>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a:t>
            </a:r>
            <a:endParaRPr/>
          </a:p>
          <a:p>
            <a:pPr>
              <a:lnSpc>
                <a:spcPct val="100000"/>
              </a:lnSpc>
            </a:pPr>
            <a:endParaRPr/>
          </a:p>
        </p:txBody>
      </p:sp>
      <p:sp>
        <p:nvSpPr>
          <p:cNvPr id="316" name="CustomShape 4"/>
          <p:cNvSpPr/>
          <p:nvPr/>
        </p:nvSpPr>
        <p:spPr>
          <a:xfrm>
            <a:off x="355680" y="2717640"/>
            <a:ext cx="8254440" cy="914400"/>
          </a:xfrm>
          <a:prstGeom prst="rect">
            <a:avLst/>
          </a:prstGeom>
          <a:noFill/>
        </p:spPr>
      </p:sp>
      <p:pic>
        <p:nvPicPr>
          <p:cNvPr id="317" name="Picture 316"/>
          <p:cNvPicPr/>
          <p:nvPr/>
        </p:nvPicPr>
        <p:blipFill>
          <a:blip r:embed="rId2"/>
          <a:stretch>
            <a:fillRect/>
          </a:stretch>
        </p:blipFill>
        <p:spPr>
          <a:xfrm>
            <a:off x="12600" y="822240"/>
            <a:ext cx="9143640" cy="6095520"/>
          </a:xfrm>
          <a:prstGeom prst="rect">
            <a:avLst/>
          </a:prstGeom>
        </p:spPr>
      </p:pic>
      <p:sp>
        <p:nvSpPr>
          <p:cNvPr id="318" name="TextShape 5"/>
          <p:cNvSpPr txBox="1"/>
          <p:nvPr/>
        </p:nvSpPr>
        <p:spPr>
          <a:xfrm>
            <a:off x="2100600" y="5120640"/>
            <a:ext cx="4848840" cy="1506960"/>
          </a:xfrm>
          <a:prstGeom prst="rect">
            <a:avLst/>
          </a:prstGeom>
        </p:spPr>
        <p:txBody>
          <a:bodyPr wrap="none" lIns="90000" tIns="45000" rIns="90000" bIns="45000"/>
          <a:lstStyle/>
          <a:p>
            <a:pPr>
              <a:lnSpc>
                <a:spcPct val="100000"/>
              </a:lnSpc>
            </a:pPr>
            <a:r>
              <a:rPr lang="en-US" sz="2000">
                <a:solidFill>
                  <a:srgbClr val="E6E6FF"/>
                </a:solidFill>
                <a:latin typeface="Arial"/>
                <a:ea typeface="ヒラギノ角ゴ ProN W3"/>
              </a:rPr>
              <a:t>Email about GSAC to:</a:t>
            </a:r>
            <a:endParaRPr/>
          </a:p>
          <a:p>
            <a:pPr>
              <a:lnSpc>
                <a:spcPct val="100000"/>
              </a:lnSpc>
            </a:pPr>
            <a:endParaRPr/>
          </a:p>
          <a:p>
            <a:pPr>
              <a:lnSpc>
                <a:spcPct val="100000"/>
              </a:lnSpc>
            </a:pPr>
            <a:r>
              <a:rPr lang="en-US" sz="2000">
                <a:solidFill>
                  <a:srgbClr val="E6E6FF"/>
                </a:solidFill>
                <a:latin typeface="Arial"/>
                <a:ea typeface="ヒラギノ角ゴ ProN W3"/>
              </a:rPr>
              <a:t>Fran Boler, UNAVCO, boler@unavco.org</a:t>
            </a:r>
            <a:endParaRPr/>
          </a:p>
          <a:p>
            <a:pPr>
              <a:lnSpc>
                <a:spcPct val="100000"/>
              </a:lnSpc>
            </a:pPr>
            <a:endParaRPr/>
          </a:p>
          <a:p>
            <a:pPr>
              <a:lnSpc>
                <a:spcPct val="100000"/>
              </a:lnSpc>
            </a:pPr>
            <a:r>
              <a:rPr lang="en-US" sz="2000">
                <a:solidFill>
                  <a:srgbClr val="E6E6FF"/>
                </a:solidFill>
                <a:latin typeface="Arial"/>
                <a:ea typeface="ヒラギノ角ゴ ProN W3"/>
              </a:rPr>
              <a:t>Stuart Wier, UNAVCO, wier@unavco.org</a:t>
            </a:r>
            <a:r>
              <a:rPr lang="en-US" sz="2000">
                <a:solidFill>
                  <a:srgbClr val="414141"/>
                </a:solidFill>
                <a:latin typeface="Arial"/>
                <a:ea typeface="ヒラギノ角ゴ ProN W3"/>
              </a:rPr>
              <a:t> </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Installation Overview, 3  </a:t>
            </a:r>
            <a:endParaRPr/>
          </a:p>
        </p:txBody>
      </p:sp>
      <p:sp>
        <p:nvSpPr>
          <p:cNvPr id="98" name="CustomShape 2"/>
          <p:cNvSpPr/>
          <p:nvPr/>
        </p:nvSpPr>
        <p:spPr>
          <a:xfrm>
            <a:off x="767520" y="969840"/>
            <a:ext cx="7716960" cy="502920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Complete installation instructions are in the GSAC package itself. </a:t>
            </a:r>
            <a:endParaRPr dirty="0"/>
          </a:p>
          <a:p>
            <a:pPr>
              <a:lnSpc>
                <a:spcPct val="100000"/>
              </a:lnSpc>
            </a:pPr>
            <a:r>
              <a:rPr lang="en-US" dirty="0">
                <a:solidFill>
                  <a:srgbClr val="414141"/>
                </a:solidFill>
                <a:latin typeface="Arial"/>
                <a:ea typeface="ヒラギノ角ゴ ProN W3"/>
              </a:rPr>
              <a:t>To begin, see the UNAVCO GSAC web site, </a:t>
            </a:r>
            <a:r>
              <a:rPr lang="en-US" dirty="0" smtClean="0">
                <a:solidFill>
                  <a:srgbClr val="414141"/>
                </a:solidFill>
                <a:latin typeface="Arial"/>
                <a:ea typeface="ヒラギノ角ゴ ProN W3"/>
              </a:rPr>
              <a:t>“GSAC Installation” </a:t>
            </a:r>
            <a:r>
              <a:rPr lang="en-US" dirty="0">
                <a:solidFill>
                  <a:srgbClr val="414141"/>
                </a:solidFill>
                <a:latin typeface="Arial"/>
                <a:ea typeface="ヒラギノ角ゴ ProN W3"/>
              </a:rPr>
              <a:t>page.</a:t>
            </a:r>
            <a:endParaRPr dirty="0"/>
          </a:p>
          <a:p>
            <a:pPr>
              <a:lnSpc>
                <a:spcPct val="100000"/>
              </a:lnSpc>
            </a:pPr>
            <a:endParaRPr dirty="0"/>
          </a:p>
          <a:p>
            <a:pPr>
              <a:lnSpc>
                <a:spcPct val="100000"/>
              </a:lnSpc>
            </a:pPr>
            <a:r>
              <a:rPr lang="en-US" dirty="0">
                <a:solidFill>
                  <a:srgbClr val="414141"/>
                </a:solidFill>
                <a:latin typeface="Arial"/>
                <a:ea typeface="ヒラギノ角ゴ ProN W3"/>
              </a:rPr>
              <a:t>To install GSAC:</a:t>
            </a:r>
            <a:endParaRPr dirty="0"/>
          </a:p>
          <a:p>
            <a:pPr>
              <a:lnSpc>
                <a:spcPct val="100000"/>
              </a:lnSpc>
            </a:pPr>
            <a:endParaRPr dirty="0"/>
          </a:p>
          <a:p>
            <a:pPr>
              <a:lnSpc>
                <a:spcPct val="100000"/>
              </a:lnSpc>
            </a:pPr>
            <a:r>
              <a:rPr lang="en-US" dirty="0">
                <a:solidFill>
                  <a:srgbClr val="414141"/>
                </a:solidFill>
                <a:latin typeface="Arial"/>
                <a:ea typeface="ヒラギノ角ゴ ProN W3"/>
              </a:rPr>
              <a:t>Download the GSAC package from </a:t>
            </a:r>
            <a:r>
              <a:rPr lang="en-US" dirty="0" err="1">
                <a:solidFill>
                  <a:srgbClr val="414141"/>
                </a:solidFill>
                <a:latin typeface="Arial"/>
                <a:ea typeface="ヒラギノ角ゴ ProN W3"/>
              </a:rPr>
              <a:t>SourceForge</a:t>
            </a:r>
            <a:r>
              <a:rPr lang="en-US" dirty="0">
                <a:solidFill>
                  <a:srgbClr val="414141"/>
                </a:solidFill>
                <a:latin typeface="Arial"/>
                <a:ea typeface="ヒラギノ角ゴ ProN W3"/>
              </a:rPr>
              <a:t>.  Build the GSAC core code (GSAC service layer, or GSL).  2 hours to 1 day.</a:t>
            </a:r>
            <a:endParaRPr dirty="0"/>
          </a:p>
          <a:p>
            <a:pPr>
              <a:lnSpc>
                <a:spcPct val="100000"/>
              </a:lnSpc>
            </a:pPr>
            <a:endParaRPr dirty="0"/>
          </a:p>
          <a:p>
            <a:pPr>
              <a:lnSpc>
                <a:spcPct val="100000"/>
              </a:lnSpc>
            </a:pPr>
            <a:r>
              <a:rPr lang="en-US" i="1" dirty="0">
                <a:solidFill>
                  <a:srgbClr val="414141"/>
                </a:solidFill>
                <a:latin typeface="Arial"/>
                <a:ea typeface="ヒラギノ角ゴ ProN W3"/>
              </a:rPr>
              <a:t>Either</a:t>
            </a:r>
            <a:endParaRPr dirty="0"/>
          </a:p>
          <a:p>
            <a:pPr>
              <a:lnSpc>
                <a:spcPct val="100000"/>
              </a:lnSpc>
            </a:pPr>
            <a:endParaRPr dirty="0"/>
          </a:p>
          <a:p>
            <a:pPr>
              <a:lnSpc>
                <a:spcPct val="100000"/>
              </a:lnSpc>
            </a:pPr>
            <a:r>
              <a:rPr lang="en-US" dirty="0">
                <a:solidFill>
                  <a:srgbClr val="414141"/>
                </a:solidFill>
                <a:latin typeface="Arial"/>
                <a:ea typeface="ヒラギノ角ゴ ProN W3"/>
              </a:rPr>
              <a:t>write new Java code for GSAC to read your existing repository database.  </a:t>
            </a:r>
            <a:r>
              <a:rPr lang="en-US" i="1" dirty="0">
                <a:solidFill>
                  <a:srgbClr val="414141"/>
                </a:solidFill>
                <a:latin typeface="Arial"/>
                <a:ea typeface="ヒラギノ角ゴ ProN W3"/>
              </a:rPr>
              <a:t>approximately</a:t>
            </a:r>
            <a:r>
              <a:rPr lang="en-US" dirty="0">
                <a:solidFill>
                  <a:srgbClr val="414141"/>
                </a:solidFill>
                <a:latin typeface="Arial"/>
                <a:ea typeface="ヒラギノ角ゴ ProN W3"/>
              </a:rPr>
              <a:t> 1 to 3 weeks.</a:t>
            </a:r>
            <a:endParaRPr dirty="0"/>
          </a:p>
          <a:p>
            <a:pPr>
              <a:lnSpc>
                <a:spcPct val="100000"/>
              </a:lnSpc>
            </a:pPr>
            <a:endParaRPr dirty="0"/>
          </a:p>
          <a:p>
            <a:pPr>
              <a:lnSpc>
                <a:spcPct val="100000"/>
              </a:lnSpc>
            </a:pPr>
            <a:r>
              <a:rPr lang="en-US" i="1" dirty="0">
                <a:solidFill>
                  <a:srgbClr val="414141"/>
                </a:solidFill>
                <a:latin typeface="Arial"/>
                <a:ea typeface="ヒラギノ角ゴ ProN W3"/>
              </a:rPr>
              <a:t>Or</a:t>
            </a:r>
            <a:endParaRPr dirty="0"/>
          </a:p>
          <a:p>
            <a:pPr>
              <a:lnSpc>
                <a:spcPct val="100000"/>
              </a:lnSpc>
            </a:pPr>
            <a:endParaRPr dirty="0"/>
          </a:p>
          <a:p>
            <a:pPr>
              <a:lnSpc>
                <a:spcPct val="100000"/>
              </a:lnSpc>
            </a:pPr>
            <a:r>
              <a:rPr lang="en-US" dirty="0">
                <a:solidFill>
                  <a:srgbClr val="414141"/>
                </a:solidFill>
                <a:latin typeface="Arial"/>
                <a:ea typeface="ヒラギノ角ゴ ProN W3"/>
              </a:rPr>
              <a:t>create a new database using the </a:t>
            </a:r>
            <a:r>
              <a:rPr lang="en-US" i="1" dirty="0">
                <a:solidFill>
                  <a:srgbClr val="414141"/>
                </a:solidFill>
                <a:latin typeface="Arial"/>
                <a:ea typeface="ヒラギノ角ゴ ProN W3"/>
              </a:rPr>
              <a:t>GSAC standard or prototype schema</a:t>
            </a:r>
            <a:r>
              <a:rPr lang="en-US" dirty="0">
                <a:solidFill>
                  <a:srgbClr val="414141"/>
                </a:solidFill>
                <a:latin typeface="Arial"/>
                <a:ea typeface="ヒラギノ角ゴ ProN W3"/>
              </a:rPr>
              <a:t>, and populate it with metadata about your repository. </a:t>
            </a:r>
            <a:endParaRPr dirty="0"/>
          </a:p>
          <a:p>
            <a:pPr>
              <a:lnSpc>
                <a:spcPct val="100000"/>
              </a:lnSpc>
            </a:pPr>
            <a:r>
              <a:rPr lang="en-US" i="1" dirty="0">
                <a:solidFill>
                  <a:srgbClr val="414141"/>
                </a:solidFill>
                <a:latin typeface="Arial"/>
                <a:ea typeface="ヒラギノ角ゴ ProN W3"/>
              </a:rPr>
              <a:t>approximately</a:t>
            </a:r>
            <a:r>
              <a:rPr lang="en-US" dirty="0">
                <a:solidFill>
                  <a:srgbClr val="414141"/>
                </a:solidFill>
                <a:latin typeface="Arial"/>
                <a:ea typeface="ヒラギノ角ゴ ProN W3"/>
              </a:rPr>
              <a:t> 1 to 3 weeks</a:t>
            </a:r>
            <a:endParaRPr dirty="0"/>
          </a:p>
        </p:txBody>
      </p:sp>
      <p:sp>
        <p:nvSpPr>
          <p:cNvPr id="99"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2926080" y="182880"/>
            <a:ext cx="6035040" cy="529560"/>
          </a:xfrm>
          <a:prstGeom prst="rect">
            <a:avLst/>
          </a:prstGeom>
          <a:noFill/>
        </p:spPr>
        <p:txBody>
          <a:bodyPr lIns="64440" tIns="32040" rIns="64440" bIns="32040" anchor="ctr"/>
          <a:lstStyle/>
          <a:p>
            <a:pPr>
              <a:lnSpc>
                <a:spcPct val="100000"/>
              </a:lnSpc>
            </a:pPr>
            <a:r>
              <a:rPr lang="en-US" sz="2400" dirty="0">
                <a:solidFill>
                  <a:srgbClr val="280099"/>
                </a:solidFill>
                <a:latin typeface="Gill Sans Light"/>
                <a:ea typeface="ヒラギノ角ゴ ProN W3"/>
              </a:rPr>
              <a:t>GSAC: Installation Overview, 4   </a:t>
            </a:r>
            <a:endParaRPr dirty="0"/>
          </a:p>
        </p:txBody>
      </p:sp>
      <p:sp>
        <p:nvSpPr>
          <p:cNvPr id="101" name="CustomShape 2"/>
          <p:cNvSpPr/>
          <p:nvPr/>
        </p:nvSpPr>
        <p:spPr>
          <a:xfrm>
            <a:off x="750960" y="865863"/>
            <a:ext cx="8118720" cy="5303520"/>
          </a:xfrm>
          <a:prstGeom prst="rect">
            <a:avLst/>
          </a:prstGeom>
          <a:noFill/>
        </p:spPr>
        <p:txBody>
          <a:bodyPr lIns="90000" tIns="45000" rIns="90000" bIns="45000"/>
          <a:lstStyle/>
          <a:p>
            <a:pPr algn="ctr">
              <a:lnSpc>
                <a:spcPct val="100000"/>
              </a:lnSpc>
            </a:pPr>
            <a:r>
              <a:rPr lang="en-US" sz="2000" dirty="0">
                <a:solidFill>
                  <a:srgbClr val="414141"/>
                </a:solidFill>
                <a:latin typeface="Arial"/>
                <a:ea typeface="ヒラギノ角ゴ ProN W3"/>
              </a:rPr>
              <a:t>The GSAC </a:t>
            </a:r>
            <a:r>
              <a:rPr lang="en-US" sz="2000" dirty="0" smtClean="0">
                <a:solidFill>
                  <a:srgbClr val="414141"/>
                </a:solidFill>
                <a:latin typeface="Arial"/>
                <a:ea typeface="ヒラギノ角ゴ ProN W3"/>
              </a:rPr>
              <a:t>installation</a:t>
            </a:r>
          </a:p>
          <a:p>
            <a:pPr algn="ctr">
              <a:lnSpc>
                <a:spcPct val="100000"/>
              </a:lnSpc>
            </a:pPr>
            <a:r>
              <a:rPr lang="en-US" sz="2000" dirty="0" smtClean="0">
                <a:solidFill>
                  <a:srgbClr val="414141"/>
                </a:solidFill>
                <a:latin typeface="Arial"/>
                <a:ea typeface="ヒラギノ角ゴ ProN W3"/>
              </a:rPr>
              <a:t>Java </a:t>
            </a:r>
            <a:r>
              <a:rPr lang="en-US" sz="2000" dirty="0">
                <a:solidFill>
                  <a:srgbClr val="414141"/>
                </a:solidFill>
                <a:latin typeface="Arial"/>
                <a:ea typeface="ヒラギノ角ゴ ProN W3"/>
              </a:rPr>
              <a:t>coding </a:t>
            </a:r>
            <a:r>
              <a:rPr lang="en-US" sz="2000" i="1" dirty="0">
                <a:solidFill>
                  <a:srgbClr val="414141"/>
                </a:solidFill>
                <a:latin typeface="Arial"/>
                <a:ea typeface="ヒラギノ角ゴ ProN W3"/>
              </a:rPr>
              <a:t>versus</a:t>
            </a:r>
            <a:r>
              <a:rPr lang="en-US" sz="2000" dirty="0">
                <a:solidFill>
                  <a:srgbClr val="414141"/>
                </a:solidFill>
                <a:latin typeface="Arial"/>
                <a:ea typeface="ヒラギノ角ゴ ProN W3"/>
              </a:rPr>
              <a:t> database creation trade-off:</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lang="en-US" sz="2000" dirty="0" smtClean="0">
              <a:solidFill>
                <a:srgbClr val="414141"/>
              </a:solidFill>
              <a:latin typeface="Arial"/>
              <a:ea typeface="ヒラギノ角ゴ ProN W3"/>
            </a:endParaRPr>
          </a:p>
          <a:p>
            <a:pPr>
              <a:lnSpc>
                <a:spcPct val="100000"/>
              </a:lnSpc>
            </a:pPr>
            <a:r>
              <a:rPr lang="en-US" sz="2000" dirty="0" smtClean="0">
                <a:solidFill>
                  <a:srgbClr val="414141"/>
                </a:solidFill>
                <a:ea typeface="ヒラギノ角ゴ ProN W3"/>
              </a:rPr>
              <a:t>You can use </a:t>
            </a:r>
            <a:r>
              <a:rPr lang="en-US" sz="2000" dirty="0">
                <a:solidFill>
                  <a:srgbClr val="414141"/>
                </a:solidFill>
                <a:ea typeface="ヒラギノ角ゴ ProN W3"/>
              </a:rPr>
              <a:t>your existing database.  Then you write new Java code, using the GSAC classes and methods, to read from your database and to specify what end users can request from GSAC and what data and metadata they can receive. Estimated 2 -3 weeks.</a:t>
            </a:r>
            <a:endParaRPr dirty="0"/>
          </a:p>
          <a:p>
            <a:pPr>
              <a:lnSpc>
                <a:spcPct val="100000"/>
              </a:lnSpc>
            </a:pPr>
            <a:endParaRPr dirty="0"/>
          </a:p>
          <a:p>
            <a:pPr>
              <a:lnSpc>
                <a:spcPct val="100000"/>
              </a:lnSpc>
            </a:pPr>
            <a:r>
              <a:rPr lang="en-US" sz="2000" dirty="0">
                <a:solidFill>
                  <a:srgbClr val="414141"/>
                </a:solidFill>
                <a:ea typeface="ヒラギノ角ゴ ProN W3"/>
              </a:rPr>
              <a:t>Or, </a:t>
            </a:r>
            <a:r>
              <a:rPr lang="en-US" sz="2000" dirty="0" smtClean="0">
                <a:solidFill>
                  <a:srgbClr val="414141"/>
                </a:solidFill>
                <a:ea typeface="ヒラギノ角ゴ ProN W3"/>
              </a:rPr>
              <a:t>you use some </a:t>
            </a:r>
            <a:r>
              <a:rPr lang="en-US" sz="2000" dirty="0">
                <a:solidFill>
                  <a:srgbClr val="414141"/>
                </a:solidFill>
                <a:ea typeface="ヒラギノ角ゴ ProN W3"/>
              </a:rPr>
              <a:t>prototype GSAC Java code, and you create a new database with </a:t>
            </a:r>
            <a:r>
              <a:rPr lang="en-US" sz="2000" dirty="0" smtClean="0">
                <a:solidFill>
                  <a:srgbClr val="414141"/>
                </a:solidFill>
                <a:ea typeface="ヒラギノ角ゴ ProN W3"/>
              </a:rPr>
              <a:t>a matching</a:t>
            </a:r>
            <a:r>
              <a:rPr lang="en-US" sz="2000" dirty="0" smtClean="0">
                <a:solidFill>
                  <a:srgbClr val="414141"/>
                </a:solidFill>
                <a:ea typeface="ヒラギノ角ゴ ProN W3"/>
              </a:rPr>
              <a:t> </a:t>
            </a:r>
            <a:r>
              <a:rPr lang="en-US" sz="2000" dirty="0">
                <a:solidFill>
                  <a:srgbClr val="414141"/>
                </a:solidFill>
                <a:ea typeface="ヒラギノ角ゴ ProN W3"/>
              </a:rPr>
              <a:t>prototype </a:t>
            </a:r>
            <a:r>
              <a:rPr lang="en-US" sz="2000" dirty="0" smtClean="0">
                <a:solidFill>
                  <a:srgbClr val="414141"/>
                </a:solidFill>
                <a:ea typeface="ヒラギノ角ゴ ProN W3"/>
              </a:rPr>
              <a:t>database </a:t>
            </a:r>
            <a:r>
              <a:rPr lang="en-US" sz="2000" dirty="0" smtClean="0">
                <a:solidFill>
                  <a:srgbClr val="414141"/>
                </a:solidFill>
                <a:ea typeface="ヒラギノ角ゴ ProN W3"/>
              </a:rPr>
              <a:t>schema. UNAVCO provides (so far) one set of a matching prototype schema and code.</a:t>
            </a:r>
            <a:endParaRPr dirty="0"/>
          </a:p>
          <a:p>
            <a:pPr>
              <a:lnSpc>
                <a:spcPct val="100000"/>
              </a:lnSpc>
            </a:pPr>
            <a:r>
              <a:rPr lang="en-US" sz="2000" dirty="0">
                <a:solidFill>
                  <a:srgbClr val="414141"/>
                </a:solidFill>
                <a:ea typeface="ヒラギノ角ゴ ProN W3"/>
              </a:rPr>
              <a:t>Estimated 2 – 3 weeks.</a:t>
            </a:r>
            <a:endParaRPr dirty="0"/>
          </a:p>
        </p:txBody>
      </p:sp>
      <p:sp>
        <p:nvSpPr>
          <p:cNvPr id="102" name="CustomShape 3"/>
          <p:cNvSpPr/>
          <p:nvPr/>
        </p:nvSpPr>
        <p:spPr>
          <a:xfrm>
            <a:off x="355680" y="2717640"/>
            <a:ext cx="8254440" cy="914400"/>
          </a:xfrm>
          <a:prstGeom prst="rect">
            <a:avLst/>
          </a:prstGeom>
          <a:noFill/>
        </p:spPr>
      </p:sp>
      <p:pic>
        <p:nvPicPr>
          <p:cNvPr id="103" name="Picture 102"/>
          <p:cNvPicPr/>
          <p:nvPr/>
        </p:nvPicPr>
        <p:blipFill>
          <a:blip r:embed="rId2"/>
          <a:stretch>
            <a:fillRect/>
          </a:stretch>
        </p:blipFill>
        <p:spPr>
          <a:xfrm>
            <a:off x="2234970" y="1522546"/>
            <a:ext cx="5203080" cy="22035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1</a:t>
            </a:r>
            <a:r>
              <a:rPr lang="en-US" sz="2800">
                <a:solidFill>
                  <a:srgbClr val="280099"/>
                </a:solidFill>
                <a:latin typeface="Gill Sans Light"/>
                <a:ea typeface="ヒラギノ角ゴ ProN W3"/>
              </a:rPr>
              <a:t> </a:t>
            </a:r>
            <a:endParaRPr/>
          </a:p>
        </p:txBody>
      </p:sp>
      <p:sp>
        <p:nvSpPr>
          <p:cNvPr id="109" name="CustomShape 2"/>
          <p:cNvSpPr/>
          <p:nvPr/>
        </p:nvSpPr>
        <p:spPr>
          <a:xfrm>
            <a:off x="731520" y="1280160"/>
            <a:ext cx="7863480" cy="5029200"/>
          </a:xfrm>
          <a:prstGeom prst="rect">
            <a:avLst/>
          </a:prstGeom>
          <a:noFill/>
        </p:spPr>
        <p:txBody>
          <a:bodyPr lIns="90000" tIns="45000" rIns="90000" bIns="45000"/>
          <a:lstStyle/>
          <a:p>
            <a:pPr>
              <a:lnSpc>
                <a:spcPct val="100000"/>
              </a:lnSpc>
            </a:pPr>
            <a:r>
              <a:rPr lang="en-US">
                <a:solidFill>
                  <a:srgbClr val="414141"/>
                </a:solidFill>
                <a:latin typeface="Arial"/>
                <a:ea typeface="ヒラギノ角ゴ ProN W3"/>
              </a:rPr>
              <a:t>An essential part of GSAC installation and operations is a database which you provide, about sites (stations or monuments) in your network, about their instruments, and the instrument data files. </a:t>
            </a:r>
            <a:endParaRPr/>
          </a:p>
          <a:p>
            <a:pPr>
              <a:lnSpc>
                <a:spcPct val="100000"/>
              </a:lnSpc>
            </a:pPr>
            <a:endParaRPr/>
          </a:p>
          <a:p>
            <a:pPr>
              <a:lnSpc>
                <a:spcPct val="100000"/>
              </a:lnSpc>
            </a:pPr>
            <a:r>
              <a:rPr lang="en-US">
                <a:solidFill>
                  <a:srgbClr val="414141"/>
                </a:solidFill>
                <a:latin typeface="Arial"/>
                <a:ea typeface="ヒラギノ角ゴ ProN W3"/>
              </a:rPr>
              <a:t>The GSAC database contains information about sites which you wish to offer online, and about sites' data files which you wish to offer for download. </a:t>
            </a:r>
            <a:endParaRPr/>
          </a:p>
          <a:p>
            <a:pPr>
              <a:lnSpc>
                <a:spcPct val="100000"/>
              </a:lnSpc>
            </a:pPr>
            <a:endParaRPr/>
          </a:p>
          <a:p>
            <a:pPr>
              <a:lnSpc>
                <a:spcPct val="100000"/>
              </a:lnSpc>
            </a:pPr>
            <a:r>
              <a:rPr lang="en-US">
                <a:solidFill>
                  <a:srgbClr val="414141"/>
                </a:solidFill>
                <a:latin typeface="Arial"/>
                <a:ea typeface="ヒラギノ角ゴ ProN W3"/>
              </a:rPr>
              <a:t>The database must contain up-to-date, complete, and correct information if GSAC services are to represent your data repository correctly. </a:t>
            </a:r>
            <a:endParaRPr/>
          </a:p>
          <a:p>
            <a:pPr>
              <a:lnSpc>
                <a:spcPct val="100000"/>
              </a:lnSpc>
            </a:pPr>
            <a:endParaRPr/>
          </a:p>
          <a:p>
            <a:pPr>
              <a:lnSpc>
                <a:spcPct val="100000"/>
              </a:lnSpc>
            </a:pPr>
            <a:r>
              <a:rPr lang="en-US">
                <a:solidFill>
                  <a:srgbClr val="414141"/>
                </a:solidFill>
                <a:latin typeface="Arial"/>
                <a:ea typeface="ヒラギノ角ゴ ProN W3"/>
              </a:rPr>
              <a:t>Completely populating your database, and maintaining it, is necessary to operate GSAC, but doing so is outside of GSAC software, and is your responsibility.  </a:t>
            </a:r>
            <a:endParaRPr/>
          </a:p>
        </p:txBody>
      </p:sp>
      <p:sp>
        <p:nvSpPr>
          <p:cNvPr id="110"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200400" y="182880"/>
            <a:ext cx="4937400" cy="52956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A database for GSAC, 2</a:t>
            </a:r>
            <a:r>
              <a:rPr lang="en-US" sz="2800">
                <a:solidFill>
                  <a:srgbClr val="280099"/>
                </a:solidFill>
                <a:latin typeface="Gill Sans Light"/>
                <a:ea typeface="ヒラギノ角ゴ ProN W3"/>
              </a:rPr>
              <a:t> </a:t>
            </a:r>
            <a:endParaRPr/>
          </a:p>
        </p:txBody>
      </p:sp>
      <p:sp>
        <p:nvSpPr>
          <p:cNvPr id="112" name="CustomShape 2"/>
          <p:cNvSpPr/>
          <p:nvPr/>
        </p:nvSpPr>
        <p:spPr>
          <a:xfrm>
            <a:off x="731520" y="1280160"/>
            <a:ext cx="7863480" cy="5029200"/>
          </a:xfrm>
          <a:prstGeom prst="rect">
            <a:avLst/>
          </a:prstGeom>
          <a:noFill/>
        </p:spPr>
        <p:txBody>
          <a:bodyPr lIns="90000" tIns="45000" rIns="90000" bIns="45000"/>
          <a:lstStyle/>
          <a:p>
            <a:pPr>
              <a:lnSpc>
                <a:spcPct val="100000"/>
              </a:lnSpc>
            </a:pPr>
            <a:r>
              <a:rPr lang="en-US" dirty="0">
                <a:solidFill>
                  <a:srgbClr val="414141"/>
                </a:solidFill>
                <a:latin typeface="Arial"/>
                <a:ea typeface="ヒラギノ角ゴ ProN W3"/>
              </a:rPr>
              <a:t>Which Database System to Use?</a:t>
            </a:r>
            <a:endParaRPr dirty="0"/>
          </a:p>
          <a:p>
            <a:pPr>
              <a:lnSpc>
                <a:spcPct val="100000"/>
              </a:lnSpc>
            </a:pPr>
            <a:endParaRPr dirty="0"/>
          </a:p>
          <a:p>
            <a:pPr>
              <a:lnSpc>
                <a:spcPct val="100000"/>
              </a:lnSpc>
            </a:pPr>
            <a:endParaRPr dirty="0"/>
          </a:p>
          <a:p>
            <a:pPr>
              <a:lnSpc>
                <a:spcPct val="100000"/>
              </a:lnSpc>
            </a:pPr>
            <a:r>
              <a:rPr lang="en-US" dirty="0">
                <a:solidFill>
                  <a:srgbClr val="414141"/>
                </a:solidFill>
                <a:latin typeface="Arial"/>
                <a:ea typeface="ヒラギノ角ゴ ProN W3"/>
              </a:rPr>
              <a:t>GSAC code uses Java JDBC code for SQL queries, which should work with no changes for any of MySQL, </a:t>
            </a:r>
            <a:r>
              <a:rPr lang="en-US" dirty="0" err="1">
                <a:solidFill>
                  <a:srgbClr val="414141"/>
                </a:solidFill>
                <a:latin typeface="Arial"/>
                <a:ea typeface="ヒラギノ角ゴ ProN W3"/>
              </a:rPr>
              <a:t>Postgres</a:t>
            </a:r>
            <a:r>
              <a:rPr lang="en-US" dirty="0">
                <a:solidFill>
                  <a:srgbClr val="414141"/>
                </a:solidFill>
                <a:latin typeface="Arial"/>
                <a:ea typeface="ヒラギノ角ゴ ProN W3"/>
              </a:rPr>
              <a:t>, and Oracle.</a:t>
            </a:r>
            <a:endParaRPr dirty="0"/>
          </a:p>
          <a:p>
            <a:pPr>
              <a:lnSpc>
                <a:spcPct val="100000"/>
              </a:lnSpc>
            </a:pPr>
            <a:endParaRPr dirty="0"/>
          </a:p>
          <a:p>
            <a:pPr>
              <a:lnSpc>
                <a:spcPct val="100000"/>
              </a:lnSpc>
            </a:pPr>
            <a:r>
              <a:rPr lang="en-US" dirty="0">
                <a:solidFill>
                  <a:srgbClr val="414141"/>
                </a:solidFill>
                <a:latin typeface="Arial"/>
                <a:ea typeface="ヒラギノ角ゴ ProN W3"/>
              </a:rPr>
              <a:t>The </a:t>
            </a:r>
            <a:r>
              <a:rPr lang="en-US" dirty="0" smtClean="0">
                <a:solidFill>
                  <a:srgbClr val="414141"/>
                </a:solidFill>
                <a:latin typeface="Arial"/>
                <a:ea typeface="ヒラギノ角ゴ ProN W3"/>
              </a:rPr>
              <a:t>new GSAC </a:t>
            </a:r>
            <a:r>
              <a:rPr lang="en-US" dirty="0">
                <a:solidFill>
                  <a:srgbClr val="414141"/>
                </a:solidFill>
                <a:latin typeface="Arial"/>
                <a:ea typeface="ヒラギノ角ゴ ProN W3"/>
              </a:rPr>
              <a:t>development at UNAVCO uses MySQL. MySQL is easy to use and so far has created no problems. The IMO GSAC installation uses MySQL on </a:t>
            </a:r>
            <a:r>
              <a:rPr lang="en-US" dirty="0" err="1">
                <a:solidFill>
                  <a:srgbClr val="414141"/>
                </a:solidFill>
                <a:latin typeface="Arial"/>
                <a:ea typeface="ヒラギノ角ゴ ProN W3"/>
              </a:rPr>
              <a:t>Debian</a:t>
            </a:r>
            <a:r>
              <a:rPr lang="en-US" dirty="0" smtClean="0">
                <a:solidFill>
                  <a:srgbClr val="414141"/>
                </a:solidFill>
                <a:latin typeface="Arial"/>
                <a:ea typeface="ヒラギノ角ゴ ProN W3"/>
              </a:rPr>
              <a:t>.</a:t>
            </a:r>
          </a:p>
          <a:p>
            <a:pPr>
              <a:lnSpc>
                <a:spcPct val="100000"/>
              </a:lnSpc>
            </a:pPr>
            <a:endParaRPr lang="en-US" dirty="0"/>
          </a:p>
          <a:p>
            <a:pPr>
              <a:lnSpc>
                <a:spcPct val="100000"/>
              </a:lnSpc>
            </a:pPr>
            <a:r>
              <a:rPr lang="en-US" dirty="0" smtClean="0">
                <a:solidFill>
                  <a:srgbClr val="414141"/>
                </a:solidFill>
                <a:ea typeface="ヒラギノ角ゴ ProN W3"/>
              </a:rPr>
              <a:t>UNAVCO’s GSAC </a:t>
            </a:r>
            <a:r>
              <a:rPr lang="en-US" dirty="0">
                <a:solidFill>
                  <a:srgbClr val="414141"/>
                </a:solidFill>
                <a:ea typeface="ヒラギノ角ゴ ProN W3"/>
              </a:rPr>
              <a:t>running at UNAVCO uses Oracle. </a:t>
            </a:r>
            <a:endParaRPr lang="en-US" dirty="0"/>
          </a:p>
          <a:p>
            <a:pPr>
              <a:lnSpc>
                <a:spcPct val="100000"/>
              </a:lnSpc>
            </a:pPr>
            <a:endParaRPr dirty="0"/>
          </a:p>
          <a:p>
            <a:pPr>
              <a:lnSpc>
                <a:spcPct val="100000"/>
              </a:lnSpc>
            </a:pPr>
            <a:r>
              <a:rPr lang="en-US" dirty="0">
                <a:solidFill>
                  <a:srgbClr val="414141"/>
                </a:solidFill>
                <a:latin typeface="Arial"/>
                <a:ea typeface="ヒラギノ角ゴ ProN W3"/>
              </a:rPr>
              <a:t>GSAC code should be able to use </a:t>
            </a:r>
            <a:r>
              <a:rPr lang="en-US" dirty="0" err="1">
                <a:solidFill>
                  <a:srgbClr val="414141"/>
                </a:solidFill>
                <a:latin typeface="Arial"/>
                <a:ea typeface="ヒラギノ角ゴ ProN W3"/>
              </a:rPr>
              <a:t>Postgres</a:t>
            </a:r>
            <a:r>
              <a:rPr lang="en-US" dirty="0">
                <a:solidFill>
                  <a:srgbClr val="414141"/>
                </a:solidFill>
                <a:latin typeface="Arial"/>
                <a:ea typeface="ヒラギノ角ゴ ProN W3"/>
              </a:rPr>
              <a:t>, with no changes to GSAC code, but this </a:t>
            </a:r>
            <a:r>
              <a:rPr lang="en-US" dirty="0" smtClean="0">
                <a:solidFill>
                  <a:srgbClr val="414141"/>
                </a:solidFill>
                <a:latin typeface="Arial"/>
                <a:ea typeface="ヒラギノ角ゴ ProN W3"/>
              </a:rPr>
              <a:t>is not</a:t>
            </a:r>
            <a:r>
              <a:rPr lang="en-US" dirty="0" smtClean="0">
                <a:solidFill>
                  <a:srgbClr val="414141"/>
                </a:solidFill>
                <a:latin typeface="Arial"/>
                <a:ea typeface="ヒラギノ角ゴ ProN W3"/>
              </a:rPr>
              <a:t> </a:t>
            </a:r>
            <a:r>
              <a:rPr lang="en-US" dirty="0">
                <a:solidFill>
                  <a:srgbClr val="414141"/>
                </a:solidFill>
                <a:latin typeface="Arial"/>
                <a:ea typeface="ヒラギノ角ゴ ProN W3"/>
              </a:rPr>
              <a:t>tested yet</a:t>
            </a:r>
            <a:r>
              <a:rPr lang="en-US" dirty="0" smtClean="0">
                <a:solidFill>
                  <a:srgbClr val="414141"/>
                </a:solidFill>
                <a:latin typeface="Arial"/>
                <a:ea typeface="ヒラギノ角ゴ ProN W3"/>
              </a:rPr>
              <a:t>.</a:t>
            </a:r>
            <a:endParaRPr dirty="0"/>
          </a:p>
        </p:txBody>
      </p:sp>
      <p:sp>
        <p:nvSpPr>
          <p:cNvPr id="113" name="CustomShape 3"/>
          <p:cNvSpPr/>
          <p:nvPr/>
        </p:nvSpPr>
        <p:spPr>
          <a:xfrm>
            <a:off x="355680" y="2717640"/>
            <a:ext cx="8254440" cy="91440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7750</Words>
  <Application>Microsoft Macintosh PowerPoint</Application>
  <PresentationFormat>On-screen Show (4:3)</PresentationFormat>
  <Paragraphs>844</Paragraphs>
  <Slides>59</Slides>
  <Notes>1</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Stuart Wier</cp:lastModifiedBy>
  <cp:revision>17</cp:revision>
  <dcterms:modified xsi:type="dcterms:W3CDTF">2014-04-09T18:01:29Z</dcterms:modified>
</cp:coreProperties>
</file>